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57" r:id="rId3"/>
    <p:sldId id="258" r:id="rId4"/>
    <p:sldId id="260" r:id="rId5"/>
    <p:sldId id="264"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20" d="100"/>
          <a:sy n="120" d="100"/>
        </p:scale>
        <p:origin x="11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2773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22-Apr-22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7459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1420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49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7023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99073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5209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81769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7515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3331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3658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22-Apr-22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6600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22-Apr-22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7534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8204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9780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C1E1FAD-7351-4908-963A-08EA8E4AB7A0}" type="datetimeFigureOut">
              <a:rPr lang="en-US" smtClean="0"/>
              <a:t>22-Apr-22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7471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22-Apr-22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7702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C1E1FAD-7351-4908-963A-08EA8E4AB7A0}" type="datetimeFigureOut">
              <a:rPr lang="en-US" smtClean="0"/>
              <a:t>22-Apr-22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94565995"/>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04D7B-0C03-4B6C-BA8D-B147366B0016}"/>
              </a:ext>
            </a:extLst>
          </p:cNvPr>
          <p:cNvSpPr>
            <a:spLocks noGrp="1"/>
          </p:cNvSpPr>
          <p:nvPr>
            <p:ph type="ctrTitle"/>
          </p:nvPr>
        </p:nvSpPr>
        <p:spPr>
          <a:xfrm>
            <a:off x="4872012" y="1447800"/>
            <a:ext cx="5222325" cy="3329581"/>
          </a:xfrm>
        </p:spPr>
        <p:txBody>
          <a:bodyPr>
            <a:normAutofit/>
          </a:bodyPr>
          <a:lstStyle/>
          <a:p>
            <a:pPr>
              <a:lnSpc>
                <a:spcPct val="90000"/>
              </a:lnSpc>
            </a:pPr>
            <a:r>
              <a:rPr lang="en-US" sz="5600">
                <a:solidFill>
                  <a:srgbClr val="EBEBEB"/>
                </a:solidFill>
              </a:rPr>
              <a:t>Learn Sicilian/ Mparamu lu Sicilanu</a:t>
            </a:r>
          </a:p>
        </p:txBody>
      </p:sp>
      <p:sp>
        <p:nvSpPr>
          <p:cNvPr id="3" name="Subtitle 2">
            <a:extLst>
              <a:ext uri="{FF2B5EF4-FFF2-40B4-BE49-F238E27FC236}">
                <a16:creationId xmlns:a16="http://schemas.microsoft.com/office/drawing/2014/main" id="{B1DD6E22-C28B-4271-B480-12EE327BCB86}"/>
              </a:ext>
            </a:extLst>
          </p:cNvPr>
          <p:cNvSpPr>
            <a:spLocks noGrp="1"/>
          </p:cNvSpPr>
          <p:nvPr>
            <p:ph type="subTitle" idx="1"/>
          </p:nvPr>
        </p:nvSpPr>
        <p:spPr>
          <a:xfrm>
            <a:off x="4872012" y="4777380"/>
            <a:ext cx="5222326" cy="861420"/>
          </a:xfrm>
        </p:spPr>
        <p:txBody>
          <a:bodyPr>
            <a:normAutofit/>
          </a:bodyPr>
          <a:lstStyle/>
          <a:p>
            <a:pPr>
              <a:lnSpc>
                <a:spcPct val="90000"/>
              </a:lnSpc>
            </a:pPr>
            <a:r>
              <a:rPr lang="en-US" sz="1400">
                <a:solidFill>
                  <a:schemeClr val="tx2">
                    <a:lumMod val="40000"/>
                    <a:lumOff val="60000"/>
                  </a:schemeClr>
                </a:solidFill>
              </a:rPr>
              <a:t>An Interactive course with Professor Gaetano Cipolla</a:t>
            </a:r>
          </a:p>
          <a:p>
            <a:pPr>
              <a:lnSpc>
                <a:spcPct val="90000"/>
              </a:lnSpc>
            </a:pPr>
            <a:r>
              <a:rPr lang="en-US" sz="1400">
                <a:solidFill>
                  <a:schemeClr val="tx2">
                    <a:lumMod val="40000"/>
                    <a:lumOff val="60000"/>
                  </a:schemeClr>
                </a:solidFill>
              </a:rPr>
              <a:t>Lesson 2</a:t>
            </a: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A661C764-BF67-4241-A7EE-09CFAA9B3AA4}"/>
              </a:ext>
            </a:extLst>
          </p:cNvPr>
          <p:cNvPicPr>
            <a:picLocks noChangeAspect="1"/>
          </p:cNvPicPr>
          <p:nvPr/>
        </p:nvPicPr>
        <p:blipFill rotWithShape="1">
          <a:blip r:embed="rId3"/>
          <a:srcRect l="51181" r="8137"/>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13" name="Rectangle 12">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Picture 7" descr="A picture containing floor&#10;&#10;Description automatically generated">
            <a:extLst>
              <a:ext uri="{FF2B5EF4-FFF2-40B4-BE49-F238E27FC236}">
                <a16:creationId xmlns:a16="http://schemas.microsoft.com/office/drawing/2014/main" id="{C57E1DB8-7B23-4F4D-B592-77661A5D7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95164" cy="6857990"/>
          </a:xfrm>
          <a:prstGeom prst="rect">
            <a:avLst/>
          </a:prstGeom>
        </p:spPr>
      </p:pic>
    </p:spTree>
    <p:extLst>
      <p:ext uri="{BB962C8B-B14F-4D97-AF65-F5344CB8AC3E}">
        <p14:creationId xmlns:p14="http://schemas.microsoft.com/office/powerpoint/2010/main" val="41154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7E3-0133-45C3-8ECC-B59DBFBDB6BA}"/>
              </a:ext>
            </a:extLst>
          </p:cNvPr>
          <p:cNvSpPr>
            <a:spLocks noGrp="1"/>
          </p:cNvSpPr>
          <p:nvPr>
            <p:ph type="title"/>
          </p:nvPr>
        </p:nvSpPr>
        <p:spPr>
          <a:xfrm>
            <a:off x="1219200" y="365125"/>
            <a:ext cx="9493249" cy="742913"/>
          </a:xfrm>
        </p:spPr>
        <p:txBody>
          <a:bodyPr>
            <a:normAutofit/>
          </a:bodyPr>
          <a:lstStyle/>
          <a:p>
            <a:r>
              <a:rPr lang="en-US" dirty="0"/>
              <a:t>Lessons 2</a:t>
            </a:r>
          </a:p>
        </p:txBody>
      </p:sp>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219200" y="1301676"/>
            <a:ext cx="9493250" cy="4870524"/>
          </a:xfrm>
        </p:spPr>
        <p:txBody>
          <a:bodyPr>
            <a:normAutofit fontScale="92500"/>
          </a:bodyPr>
          <a:lstStyle/>
          <a:p>
            <a:r>
              <a:rPr lang="en-US" dirty="0"/>
              <a:t>Instructor: In the previous lesson you learned about the two conjugations of Sicilian verbs. The infinitives end in </a:t>
            </a:r>
            <a:r>
              <a:rPr lang="en-US" dirty="0" err="1"/>
              <a:t>ari</a:t>
            </a:r>
            <a:r>
              <a:rPr lang="en-US" dirty="0"/>
              <a:t> and </a:t>
            </a:r>
            <a:r>
              <a:rPr lang="en-US" dirty="0" err="1"/>
              <a:t>iri</a:t>
            </a:r>
            <a:r>
              <a:rPr lang="en-US" dirty="0"/>
              <a:t> (</a:t>
            </a:r>
            <a:r>
              <a:rPr lang="en-US" i="1" dirty="0" err="1"/>
              <a:t>parrari</a:t>
            </a:r>
            <a:r>
              <a:rPr lang="en-US" dirty="0"/>
              <a:t> and </a:t>
            </a:r>
            <a:r>
              <a:rPr lang="en-US" i="1" dirty="0" err="1"/>
              <a:t>scriviri</a:t>
            </a:r>
            <a:r>
              <a:rPr lang="en-US" dirty="0"/>
              <a:t>). You learned the first two persons of the verb </a:t>
            </a:r>
            <a:r>
              <a:rPr lang="en-US" i="1" dirty="0" err="1"/>
              <a:t>vuliri</a:t>
            </a:r>
            <a:r>
              <a:rPr lang="en-US" dirty="0"/>
              <a:t> (to want) (</a:t>
            </a:r>
            <a:r>
              <a:rPr lang="en-US" i="1" dirty="0" err="1"/>
              <a:t>vogghiu</a:t>
            </a:r>
            <a:r>
              <a:rPr lang="en-US" dirty="0"/>
              <a:t> and </a:t>
            </a:r>
            <a:r>
              <a:rPr lang="en-US" dirty="0" err="1"/>
              <a:t>voi</a:t>
            </a:r>
            <a:r>
              <a:rPr lang="en-US" dirty="0"/>
              <a:t>). In this lesson you are going to learn the plural forms of the verbs in </a:t>
            </a:r>
            <a:r>
              <a:rPr lang="en-US" dirty="0" err="1"/>
              <a:t>ari</a:t>
            </a:r>
            <a:r>
              <a:rPr lang="en-US" dirty="0"/>
              <a:t> and </a:t>
            </a:r>
            <a:r>
              <a:rPr lang="en-US" dirty="0" err="1"/>
              <a:t>iri</a:t>
            </a:r>
            <a:r>
              <a:rPr lang="en-US" dirty="0"/>
              <a:t> as well as the full present tense of </a:t>
            </a:r>
            <a:r>
              <a:rPr lang="en-US" i="1" dirty="0" err="1"/>
              <a:t>vuliri</a:t>
            </a:r>
            <a:r>
              <a:rPr lang="en-US" i="1" dirty="0"/>
              <a:t> </a:t>
            </a:r>
            <a:r>
              <a:rPr lang="en-US" dirty="0"/>
              <a:t>and the subject pronouns. Let’s review:</a:t>
            </a:r>
          </a:p>
          <a:p>
            <a:r>
              <a:rPr lang="en-US" dirty="0"/>
              <a:t>Instructor: Do you recall how to ask the question “What do you want to do?” Yes of course. It’s Chi </a:t>
            </a:r>
            <a:r>
              <a:rPr lang="en-US" dirty="0" err="1"/>
              <a:t>voi</a:t>
            </a:r>
            <a:r>
              <a:rPr lang="en-US" dirty="0"/>
              <a:t> </a:t>
            </a:r>
            <a:r>
              <a:rPr lang="en-US" dirty="0" err="1"/>
              <a:t>fari</a:t>
            </a:r>
            <a:r>
              <a:rPr lang="en-US" dirty="0"/>
              <a:t>? Do you recall how to answer the question: “</a:t>
            </a:r>
            <a:r>
              <a:rPr lang="en-US" dirty="0" err="1"/>
              <a:t>Pirchi</a:t>
            </a:r>
            <a:r>
              <a:rPr lang="en-US" dirty="0"/>
              <a:t> </a:t>
            </a:r>
            <a:r>
              <a:rPr lang="en-US" dirty="0" err="1"/>
              <a:t>voi</a:t>
            </a:r>
            <a:r>
              <a:rPr lang="en-US" dirty="0"/>
              <a:t> </a:t>
            </a:r>
            <a:r>
              <a:rPr lang="en-US" dirty="0" err="1"/>
              <a:t>mparari</a:t>
            </a:r>
            <a:r>
              <a:rPr lang="en-US" dirty="0"/>
              <a:t> </a:t>
            </a:r>
            <a:r>
              <a:rPr lang="en-US" dirty="0" err="1"/>
              <a:t>lu</a:t>
            </a:r>
            <a:r>
              <a:rPr lang="en-US" dirty="0"/>
              <a:t> </a:t>
            </a:r>
            <a:r>
              <a:rPr lang="en-US" dirty="0" err="1"/>
              <a:t>sicilianu</a:t>
            </a:r>
            <a:r>
              <a:rPr lang="en-US" dirty="0"/>
              <a:t>?” </a:t>
            </a:r>
          </a:p>
          <a:p>
            <a:r>
              <a:rPr lang="en-US" dirty="0" err="1"/>
              <a:t>Student:Vogghiu</a:t>
            </a:r>
            <a:r>
              <a:rPr lang="en-US" dirty="0"/>
              <a:t> </a:t>
            </a:r>
            <a:r>
              <a:rPr lang="en-US" dirty="0" err="1"/>
              <a:t>mparari</a:t>
            </a:r>
            <a:r>
              <a:rPr lang="en-US" dirty="0"/>
              <a:t> </a:t>
            </a:r>
            <a:r>
              <a:rPr lang="en-US" dirty="0" err="1"/>
              <a:t>lu</a:t>
            </a:r>
            <a:r>
              <a:rPr lang="en-US" dirty="0"/>
              <a:t> </a:t>
            </a:r>
            <a:r>
              <a:rPr lang="en-US" dirty="0" err="1"/>
              <a:t>sicilianu</a:t>
            </a:r>
            <a:r>
              <a:rPr lang="en-US" dirty="0"/>
              <a:t> </a:t>
            </a:r>
            <a:r>
              <a:rPr lang="en-US" dirty="0" err="1"/>
              <a:t>pirchi</a:t>
            </a:r>
            <a:r>
              <a:rPr lang="en-US" dirty="0"/>
              <a:t> </a:t>
            </a:r>
            <a:r>
              <a:rPr lang="en-US" dirty="0" err="1"/>
              <a:t>vogghiu</a:t>
            </a:r>
            <a:r>
              <a:rPr lang="en-US" dirty="0"/>
              <a:t> </a:t>
            </a:r>
            <a:r>
              <a:rPr lang="en-US" dirty="0" err="1"/>
              <a:t>parrari</a:t>
            </a:r>
            <a:r>
              <a:rPr lang="en-US" dirty="0"/>
              <a:t> cu me </a:t>
            </a:r>
            <a:r>
              <a:rPr lang="en-US" dirty="0" err="1"/>
              <a:t>nannu</a:t>
            </a:r>
            <a:r>
              <a:rPr lang="en-US" dirty="0"/>
              <a:t>.”</a:t>
            </a:r>
          </a:p>
          <a:p>
            <a:r>
              <a:rPr lang="en-US" dirty="0" err="1"/>
              <a:t>Intructor</a:t>
            </a:r>
            <a:r>
              <a:rPr lang="en-US" dirty="0"/>
              <a:t>: </a:t>
            </a:r>
            <a:r>
              <a:rPr lang="en-US" dirty="0" err="1"/>
              <a:t>Bravu</a:t>
            </a:r>
            <a:r>
              <a:rPr lang="en-US" dirty="0"/>
              <a:t>! </a:t>
            </a:r>
            <a:r>
              <a:rPr lang="en-US" dirty="0" err="1"/>
              <a:t>Voi</a:t>
            </a:r>
            <a:r>
              <a:rPr lang="en-US" dirty="0"/>
              <a:t> </a:t>
            </a:r>
            <a:r>
              <a:rPr lang="en-US" dirty="0" err="1"/>
              <a:t>scriviri</a:t>
            </a:r>
            <a:r>
              <a:rPr lang="en-US" dirty="0"/>
              <a:t> a to </a:t>
            </a:r>
            <a:r>
              <a:rPr lang="en-US" dirty="0" err="1"/>
              <a:t>nannu</a:t>
            </a:r>
            <a:r>
              <a:rPr lang="en-US" dirty="0"/>
              <a:t> in </a:t>
            </a:r>
            <a:r>
              <a:rPr lang="en-US" dirty="0" err="1"/>
              <a:t>sicilianu</a:t>
            </a:r>
            <a:r>
              <a:rPr lang="en-US" dirty="0"/>
              <a:t>?</a:t>
            </a:r>
          </a:p>
          <a:p>
            <a:r>
              <a:rPr lang="en-US" dirty="0"/>
              <a:t>Student: Si, </a:t>
            </a:r>
            <a:r>
              <a:rPr lang="en-US" dirty="0" err="1"/>
              <a:t>vogghiu</a:t>
            </a:r>
            <a:r>
              <a:rPr lang="en-US" dirty="0"/>
              <a:t> </a:t>
            </a:r>
            <a:r>
              <a:rPr lang="en-US" dirty="0" err="1"/>
              <a:t>scriviri</a:t>
            </a:r>
            <a:r>
              <a:rPr lang="en-US" dirty="0"/>
              <a:t> a me </a:t>
            </a:r>
            <a:r>
              <a:rPr lang="en-US" dirty="0" err="1"/>
              <a:t>nannu</a:t>
            </a:r>
            <a:r>
              <a:rPr lang="en-US" dirty="0"/>
              <a:t> in </a:t>
            </a:r>
            <a:r>
              <a:rPr lang="en-US" dirty="0" err="1"/>
              <a:t>sicilianu</a:t>
            </a:r>
            <a:r>
              <a:rPr lang="en-US" dirty="0"/>
              <a:t>.</a:t>
            </a:r>
          </a:p>
          <a:p>
            <a:r>
              <a:rPr lang="en-US" dirty="0"/>
              <a:t>Instructor: </a:t>
            </a:r>
            <a:r>
              <a:rPr lang="en-US" dirty="0" err="1"/>
              <a:t>Bravu</a:t>
            </a:r>
            <a:r>
              <a:rPr lang="en-US" dirty="0"/>
              <a:t>! </a:t>
            </a:r>
            <a:r>
              <a:rPr lang="en-US" dirty="0" err="1"/>
              <a:t>Voi</a:t>
            </a:r>
            <a:r>
              <a:rPr lang="en-US" dirty="0"/>
              <a:t> </a:t>
            </a:r>
            <a:r>
              <a:rPr lang="en-US" dirty="0" err="1"/>
              <a:t>mparari</a:t>
            </a:r>
            <a:r>
              <a:rPr lang="en-US" dirty="0"/>
              <a:t> </a:t>
            </a:r>
            <a:r>
              <a:rPr lang="en-US" dirty="0" err="1"/>
              <a:t>lu</a:t>
            </a:r>
            <a:r>
              <a:rPr lang="en-US" dirty="0"/>
              <a:t> </a:t>
            </a:r>
            <a:r>
              <a:rPr lang="en-US" dirty="0" err="1"/>
              <a:t>giappunisi</a:t>
            </a:r>
            <a:r>
              <a:rPr lang="en-US" dirty="0"/>
              <a:t> o </a:t>
            </a:r>
            <a:r>
              <a:rPr lang="en-US" dirty="0" err="1"/>
              <a:t>lu</a:t>
            </a:r>
            <a:r>
              <a:rPr lang="en-US" dirty="0"/>
              <a:t> </a:t>
            </a:r>
            <a:r>
              <a:rPr lang="en-US" dirty="0" err="1"/>
              <a:t>sicilianu</a:t>
            </a:r>
            <a:r>
              <a:rPr lang="en-US" dirty="0"/>
              <a:t>?</a:t>
            </a:r>
          </a:p>
          <a:p>
            <a:r>
              <a:rPr lang="en-US" dirty="0"/>
              <a:t>Student: </a:t>
            </a:r>
            <a:r>
              <a:rPr lang="en-US" dirty="0" err="1"/>
              <a:t>Vogghiu</a:t>
            </a:r>
            <a:r>
              <a:rPr lang="en-US" dirty="0"/>
              <a:t> </a:t>
            </a:r>
            <a:r>
              <a:rPr lang="en-US" dirty="0" err="1"/>
              <a:t>mparari</a:t>
            </a:r>
            <a:r>
              <a:rPr lang="en-US" dirty="0"/>
              <a:t> </a:t>
            </a:r>
            <a:r>
              <a:rPr lang="en-US" dirty="0" err="1"/>
              <a:t>lu</a:t>
            </a:r>
            <a:r>
              <a:rPr lang="en-US" dirty="0"/>
              <a:t> </a:t>
            </a:r>
            <a:r>
              <a:rPr lang="en-US" dirty="0" err="1"/>
              <a:t>sicilianu</a:t>
            </a:r>
            <a:r>
              <a:rPr lang="en-US" dirty="0"/>
              <a:t>. Non </a:t>
            </a:r>
            <a:r>
              <a:rPr lang="en-US" dirty="0" err="1"/>
              <a:t>vogghiu</a:t>
            </a:r>
            <a:r>
              <a:rPr lang="en-US" dirty="0"/>
              <a:t> </a:t>
            </a:r>
            <a:r>
              <a:rPr lang="en-US" dirty="0" err="1"/>
              <a:t>mparari</a:t>
            </a:r>
            <a:r>
              <a:rPr lang="en-US" dirty="0"/>
              <a:t> </a:t>
            </a:r>
            <a:r>
              <a:rPr lang="en-US" dirty="0" err="1"/>
              <a:t>lu</a:t>
            </a:r>
            <a:r>
              <a:rPr lang="en-US" dirty="0"/>
              <a:t> </a:t>
            </a:r>
            <a:r>
              <a:rPr lang="en-US" dirty="0" err="1"/>
              <a:t>giappunisi</a:t>
            </a:r>
            <a:r>
              <a:rPr lang="en-US" dirty="0"/>
              <a:t>.</a:t>
            </a:r>
          </a:p>
          <a:p>
            <a:endParaRPr lang="en-US" dirty="0"/>
          </a:p>
        </p:txBody>
      </p:sp>
      <p:pic>
        <p:nvPicPr>
          <p:cNvPr id="5" name="Recorded Sound">
            <a:hlinkClick r:id="" action="ppaction://media"/>
            <a:extLst>
              <a:ext uri="{FF2B5EF4-FFF2-40B4-BE49-F238E27FC236}">
                <a16:creationId xmlns:a16="http://schemas.microsoft.com/office/drawing/2014/main" id="{D025D079-B2D2-40FB-9CA4-06467653B8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330798"/>
            <a:ext cx="609600" cy="609600"/>
          </a:xfrm>
          <a:prstGeom prst="rect">
            <a:avLst/>
          </a:prstGeom>
        </p:spPr>
      </p:pic>
    </p:spTree>
    <p:extLst>
      <p:ext uri="{BB962C8B-B14F-4D97-AF65-F5344CB8AC3E}">
        <p14:creationId xmlns:p14="http://schemas.microsoft.com/office/powerpoint/2010/main" val="10769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091953" y="816746"/>
            <a:ext cx="9620497" cy="5355454"/>
          </a:xfrm>
        </p:spPr>
        <p:txBody>
          <a:bodyPr>
            <a:normAutofit lnSpcReduction="10000"/>
          </a:bodyPr>
          <a:lstStyle/>
          <a:p>
            <a:r>
              <a:rPr lang="en-US" dirty="0"/>
              <a:t>Instructor: Now if you are talking to more than one person you must change the verb to the plural, thus chi </a:t>
            </a:r>
            <a:r>
              <a:rPr lang="en-US" dirty="0" err="1"/>
              <a:t>voi</a:t>
            </a:r>
            <a:r>
              <a:rPr lang="en-US" dirty="0"/>
              <a:t> </a:t>
            </a:r>
            <a:r>
              <a:rPr lang="en-US" dirty="0" err="1"/>
              <a:t>fari</a:t>
            </a:r>
            <a:r>
              <a:rPr lang="en-US" dirty="0"/>
              <a:t> becomes Chi </a:t>
            </a:r>
            <a:r>
              <a:rPr lang="en-US" dirty="0" err="1"/>
              <a:t>vuliti</a:t>
            </a:r>
            <a:r>
              <a:rPr lang="en-US" dirty="0"/>
              <a:t> </a:t>
            </a:r>
            <a:r>
              <a:rPr lang="en-US" dirty="0" err="1"/>
              <a:t>fari</a:t>
            </a:r>
            <a:r>
              <a:rPr lang="en-US" dirty="0"/>
              <a:t>? Repeat: Chi </a:t>
            </a:r>
            <a:r>
              <a:rPr lang="en-US" dirty="0" err="1"/>
              <a:t>vuliti</a:t>
            </a:r>
            <a:r>
              <a:rPr lang="en-US" dirty="0"/>
              <a:t> </a:t>
            </a:r>
            <a:r>
              <a:rPr lang="en-US" dirty="0" err="1"/>
              <a:t>fari</a:t>
            </a:r>
            <a:r>
              <a:rPr lang="en-US" dirty="0"/>
              <a:t>? Now ask me and my imaginary friend next to me “What do you want to do?”:</a:t>
            </a:r>
          </a:p>
          <a:p>
            <a:r>
              <a:rPr lang="en-US" dirty="0"/>
              <a:t>Student: </a:t>
            </a:r>
            <a:r>
              <a:rPr lang="en-US" i="1" dirty="0"/>
              <a:t>Chi </a:t>
            </a:r>
            <a:r>
              <a:rPr lang="en-US" i="1" dirty="0" err="1"/>
              <a:t>vuliti</a:t>
            </a:r>
            <a:r>
              <a:rPr lang="en-US" i="1" dirty="0"/>
              <a:t> </a:t>
            </a:r>
            <a:r>
              <a:rPr lang="en-US" i="1" dirty="0" err="1"/>
              <a:t>fari</a:t>
            </a:r>
            <a:r>
              <a:rPr lang="en-US" i="1" dirty="0"/>
              <a:t>?</a:t>
            </a:r>
          </a:p>
          <a:p>
            <a:r>
              <a:rPr lang="en-US" dirty="0"/>
              <a:t>Instructor. </a:t>
            </a:r>
            <a:r>
              <a:rPr lang="en-US" dirty="0" err="1"/>
              <a:t>Vulemu</a:t>
            </a:r>
            <a:r>
              <a:rPr lang="en-US" dirty="0"/>
              <a:t> </a:t>
            </a:r>
            <a:r>
              <a:rPr lang="en-US" dirty="0" err="1"/>
              <a:t>mparari</a:t>
            </a:r>
            <a:r>
              <a:rPr lang="en-US" dirty="0"/>
              <a:t> </a:t>
            </a:r>
            <a:r>
              <a:rPr lang="en-US" dirty="0" err="1"/>
              <a:t>lu</a:t>
            </a:r>
            <a:r>
              <a:rPr lang="en-US" dirty="0"/>
              <a:t> </a:t>
            </a:r>
            <a:r>
              <a:rPr lang="en-US" dirty="0" err="1"/>
              <a:t>sicilianu</a:t>
            </a:r>
            <a:r>
              <a:rPr lang="en-US" dirty="0"/>
              <a:t> (We want to learn Sicilian) Repeat the answer.</a:t>
            </a:r>
          </a:p>
          <a:p>
            <a:r>
              <a:rPr lang="en-US" dirty="0"/>
              <a:t>Student: </a:t>
            </a:r>
            <a:r>
              <a:rPr lang="en-US" i="1" dirty="0" err="1"/>
              <a:t>Vulemu</a:t>
            </a:r>
            <a:r>
              <a:rPr lang="en-US" i="1" dirty="0"/>
              <a:t> </a:t>
            </a:r>
            <a:r>
              <a:rPr lang="en-US" i="1" dirty="0" err="1"/>
              <a:t>mparari</a:t>
            </a:r>
            <a:r>
              <a:rPr lang="en-US" i="1" dirty="0"/>
              <a:t> </a:t>
            </a:r>
            <a:r>
              <a:rPr lang="en-US" i="1" dirty="0" err="1"/>
              <a:t>lu</a:t>
            </a:r>
            <a:r>
              <a:rPr lang="en-US" i="1" dirty="0"/>
              <a:t> </a:t>
            </a:r>
            <a:r>
              <a:rPr lang="en-US" i="1" dirty="0" err="1"/>
              <a:t>sicilianu</a:t>
            </a:r>
            <a:r>
              <a:rPr lang="en-US" dirty="0"/>
              <a:t>.</a:t>
            </a:r>
          </a:p>
          <a:p>
            <a:r>
              <a:rPr lang="en-US" dirty="0"/>
              <a:t>Instructor: </a:t>
            </a:r>
            <a:r>
              <a:rPr lang="en-US" dirty="0" err="1"/>
              <a:t>Vuliti</a:t>
            </a:r>
            <a:r>
              <a:rPr lang="en-US" dirty="0"/>
              <a:t> </a:t>
            </a:r>
            <a:r>
              <a:rPr lang="en-US" dirty="0" err="1"/>
              <a:t>mparari</a:t>
            </a:r>
            <a:r>
              <a:rPr lang="en-US" dirty="0"/>
              <a:t> </a:t>
            </a:r>
            <a:r>
              <a:rPr lang="en-US" dirty="0" err="1"/>
              <a:t>lu</a:t>
            </a:r>
            <a:r>
              <a:rPr lang="en-US" dirty="0"/>
              <a:t> </a:t>
            </a:r>
            <a:r>
              <a:rPr lang="en-US" dirty="0" err="1"/>
              <a:t>sicilianu</a:t>
            </a:r>
            <a:r>
              <a:rPr lang="en-US" dirty="0"/>
              <a:t> o </a:t>
            </a:r>
            <a:r>
              <a:rPr lang="en-US" dirty="0" err="1"/>
              <a:t>lu</a:t>
            </a:r>
            <a:r>
              <a:rPr lang="en-US" dirty="0"/>
              <a:t> </a:t>
            </a:r>
            <a:r>
              <a:rPr lang="en-US" dirty="0" err="1"/>
              <a:t>francisi</a:t>
            </a:r>
            <a:r>
              <a:rPr lang="en-US" dirty="0"/>
              <a:t>?</a:t>
            </a:r>
          </a:p>
          <a:p>
            <a:r>
              <a:rPr lang="en-US" dirty="0"/>
              <a:t>Student: </a:t>
            </a:r>
            <a:r>
              <a:rPr lang="en-US" i="1" dirty="0" err="1"/>
              <a:t>Vulemu</a:t>
            </a:r>
            <a:r>
              <a:rPr lang="en-US" i="1" dirty="0"/>
              <a:t> </a:t>
            </a:r>
            <a:r>
              <a:rPr lang="en-US" i="1" dirty="0" err="1"/>
              <a:t>mparari</a:t>
            </a:r>
            <a:r>
              <a:rPr lang="en-US" i="1" dirty="0"/>
              <a:t> </a:t>
            </a:r>
            <a:r>
              <a:rPr lang="en-US" i="1" dirty="0" err="1"/>
              <a:t>lu</a:t>
            </a:r>
            <a:r>
              <a:rPr lang="en-US" i="1" dirty="0"/>
              <a:t> </a:t>
            </a:r>
            <a:r>
              <a:rPr lang="en-US" i="1" dirty="0" err="1"/>
              <a:t>sicilianu</a:t>
            </a:r>
            <a:r>
              <a:rPr lang="en-US" dirty="0"/>
              <a:t>.</a:t>
            </a:r>
          </a:p>
          <a:p>
            <a:r>
              <a:rPr lang="en-US" dirty="0"/>
              <a:t>Instructor: </a:t>
            </a:r>
            <a:r>
              <a:rPr lang="en-US" dirty="0" err="1"/>
              <a:t>Vuliti</a:t>
            </a:r>
            <a:r>
              <a:rPr lang="en-US" dirty="0"/>
              <a:t> </a:t>
            </a:r>
            <a:r>
              <a:rPr lang="en-US" dirty="0" err="1"/>
              <a:t>scriviri</a:t>
            </a:r>
            <a:r>
              <a:rPr lang="en-US" dirty="0"/>
              <a:t> in </a:t>
            </a:r>
            <a:r>
              <a:rPr lang="en-US" dirty="0" err="1"/>
              <a:t>sicilianu</a:t>
            </a:r>
            <a:r>
              <a:rPr lang="en-US" dirty="0"/>
              <a:t>?</a:t>
            </a:r>
          </a:p>
          <a:p>
            <a:r>
              <a:rPr lang="en-US" dirty="0"/>
              <a:t>Student: </a:t>
            </a:r>
            <a:r>
              <a:rPr lang="en-US" i="1" dirty="0"/>
              <a:t>Si, </a:t>
            </a:r>
            <a:r>
              <a:rPr lang="en-US" i="1" dirty="0" err="1"/>
              <a:t>vulemu</a:t>
            </a:r>
            <a:r>
              <a:rPr lang="en-US" i="1" dirty="0"/>
              <a:t> </a:t>
            </a:r>
            <a:r>
              <a:rPr lang="en-US" i="1" dirty="0" err="1"/>
              <a:t>scriviri</a:t>
            </a:r>
            <a:r>
              <a:rPr lang="en-US" i="1" dirty="0"/>
              <a:t> in siciliano.</a:t>
            </a:r>
          </a:p>
          <a:p>
            <a:r>
              <a:rPr lang="en-US" dirty="0"/>
              <a:t>Instructor: </a:t>
            </a:r>
            <a:r>
              <a:rPr lang="en-US" dirty="0" err="1"/>
              <a:t>Vuliti</a:t>
            </a:r>
            <a:r>
              <a:rPr lang="en-US" dirty="0"/>
              <a:t> </a:t>
            </a:r>
            <a:r>
              <a:rPr lang="en-US" dirty="0" err="1"/>
              <a:t>mparari</a:t>
            </a:r>
            <a:r>
              <a:rPr lang="en-US" dirty="0"/>
              <a:t> </a:t>
            </a:r>
            <a:r>
              <a:rPr lang="en-US" dirty="0" err="1"/>
              <a:t>lu</a:t>
            </a:r>
            <a:r>
              <a:rPr lang="en-US" dirty="0"/>
              <a:t> </a:t>
            </a:r>
            <a:r>
              <a:rPr lang="en-US" dirty="0" err="1"/>
              <a:t>giappunisi</a:t>
            </a:r>
            <a:r>
              <a:rPr lang="en-US" dirty="0"/>
              <a:t>?</a:t>
            </a:r>
          </a:p>
          <a:p>
            <a:r>
              <a:rPr lang="en-US" dirty="0"/>
              <a:t>Student: </a:t>
            </a:r>
            <a:r>
              <a:rPr lang="en-US" i="1" dirty="0"/>
              <a:t>No, non </a:t>
            </a:r>
            <a:r>
              <a:rPr lang="en-US" i="1" dirty="0" err="1"/>
              <a:t>vulemu</a:t>
            </a:r>
            <a:r>
              <a:rPr lang="en-US" i="1" dirty="0"/>
              <a:t> </a:t>
            </a:r>
            <a:r>
              <a:rPr lang="en-US" i="1" dirty="0" err="1"/>
              <a:t>mparari</a:t>
            </a:r>
            <a:r>
              <a:rPr lang="en-US" i="1" dirty="0"/>
              <a:t> </a:t>
            </a:r>
            <a:r>
              <a:rPr lang="en-US" i="1" dirty="0" err="1"/>
              <a:t>lu</a:t>
            </a:r>
            <a:r>
              <a:rPr lang="en-US" i="1" dirty="0"/>
              <a:t> </a:t>
            </a:r>
            <a:r>
              <a:rPr lang="en-US" i="1" dirty="0" err="1"/>
              <a:t>giappunisi</a:t>
            </a:r>
            <a:r>
              <a:rPr lang="en-US" i="1" dirty="0"/>
              <a:t>. </a:t>
            </a:r>
            <a:r>
              <a:rPr lang="en-US" i="1" dirty="0" err="1"/>
              <a:t>Vulemu</a:t>
            </a:r>
            <a:r>
              <a:rPr lang="en-US" i="1" dirty="0"/>
              <a:t> </a:t>
            </a:r>
            <a:r>
              <a:rPr lang="en-US" i="1" dirty="0" err="1"/>
              <a:t>mparari</a:t>
            </a:r>
            <a:r>
              <a:rPr lang="en-US" i="1" dirty="0"/>
              <a:t> </a:t>
            </a:r>
            <a:r>
              <a:rPr lang="en-US" i="1" dirty="0" err="1"/>
              <a:t>lu</a:t>
            </a:r>
            <a:r>
              <a:rPr lang="en-US" i="1" dirty="0"/>
              <a:t> </a:t>
            </a:r>
            <a:r>
              <a:rPr lang="en-US" i="1" dirty="0" err="1"/>
              <a:t>sicilianu</a:t>
            </a:r>
            <a:r>
              <a:rPr lang="en-US" i="1" dirty="0"/>
              <a:t>.</a:t>
            </a:r>
          </a:p>
          <a:p>
            <a:endParaRPr lang="en-US" dirty="0"/>
          </a:p>
          <a:p>
            <a:endParaRPr lang="en-US" dirty="0"/>
          </a:p>
        </p:txBody>
      </p:sp>
      <p:pic>
        <p:nvPicPr>
          <p:cNvPr id="2" name="Recorded Sound">
            <a:hlinkClick r:id="" action="ppaction://media"/>
            <a:extLst>
              <a:ext uri="{FF2B5EF4-FFF2-40B4-BE49-F238E27FC236}">
                <a16:creationId xmlns:a16="http://schemas.microsoft.com/office/drawing/2014/main" id="{41755DE0-1174-4768-9FFD-4A7FEB0865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0447" y="207146"/>
            <a:ext cx="609600" cy="609600"/>
          </a:xfrm>
          <a:prstGeom prst="rect">
            <a:avLst/>
          </a:prstGeom>
        </p:spPr>
      </p:pic>
    </p:spTree>
    <p:extLst>
      <p:ext uri="{BB962C8B-B14F-4D97-AF65-F5344CB8AC3E}">
        <p14:creationId xmlns:p14="http://schemas.microsoft.com/office/powerpoint/2010/main" val="420413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165934" y="769016"/>
            <a:ext cx="9493250" cy="4870524"/>
          </a:xfrm>
        </p:spPr>
        <p:txBody>
          <a:bodyPr>
            <a:normAutofit/>
          </a:bodyPr>
          <a:lstStyle/>
          <a:p>
            <a:r>
              <a:rPr lang="en-US" dirty="0"/>
              <a:t>Instructor: </a:t>
            </a:r>
            <a:r>
              <a:rPr lang="en-US" dirty="0" err="1"/>
              <a:t>Bravu</a:t>
            </a:r>
            <a:r>
              <a:rPr lang="en-US" dirty="0"/>
              <a:t>! Now let’s listen to a little conversation between Maria and </a:t>
            </a:r>
            <a:r>
              <a:rPr lang="en-US" dirty="0" err="1"/>
              <a:t>Mariu</a:t>
            </a:r>
            <a:r>
              <a:rPr lang="en-US" dirty="0"/>
              <a:t>. Introduce the audio for the conversation: </a:t>
            </a:r>
          </a:p>
          <a:p>
            <a:endParaRPr lang="en-US" dirty="0"/>
          </a:p>
          <a:p>
            <a:r>
              <a:rPr lang="en-US" dirty="0"/>
              <a:t>Conversation between Maria and </a:t>
            </a:r>
            <a:r>
              <a:rPr lang="en-US" dirty="0" err="1"/>
              <a:t>Mariu</a:t>
            </a:r>
            <a:r>
              <a:rPr lang="en-US" dirty="0"/>
              <a:t>:</a:t>
            </a:r>
          </a:p>
          <a:p>
            <a:pPr marR="0" algn="just" rtl="0"/>
            <a:endParaRPr lang="it-IT" b="0" i="0" u="none" strike="noStrike" baseline="30000" dirty="0">
              <a:solidFill>
                <a:schemeClr val="tx1">
                  <a:lumMod val="95000"/>
                </a:schemeClr>
              </a:solidFill>
            </a:endParaRPr>
          </a:p>
          <a:p>
            <a:pPr marR="0" algn="just" rtl="0"/>
            <a:r>
              <a:rPr lang="it-IT" b="0" i="0" u="none" strike="noStrike" baseline="30000" dirty="0" err="1">
                <a:solidFill>
                  <a:schemeClr val="tx1">
                    <a:lumMod val="95000"/>
                  </a:schemeClr>
                </a:solidFill>
              </a:rPr>
              <a:t>Mariu</a:t>
            </a:r>
            <a:r>
              <a:rPr lang="it-IT" b="0" i="0" u="none" strike="noStrike" baseline="30000" dirty="0">
                <a:solidFill>
                  <a:schemeClr val="tx1">
                    <a:lumMod val="95000"/>
                  </a:schemeClr>
                </a:solidFill>
              </a:rPr>
              <a:t>  Voi </a:t>
            </a:r>
            <a:r>
              <a:rPr lang="it-IT" b="0" i="0" u="none" strike="noStrike" baseline="30000" dirty="0" err="1">
                <a:solidFill>
                  <a:schemeClr val="tx1">
                    <a:lumMod val="95000"/>
                  </a:schemeClr>
                </a:solidFill>
              </a:rPr>
              <a:t>mparari</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lu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sicilianu</a:t>
            </a:r>
            <a:r>
              <a:rPr lang="it-IT" b="0" i="0" u="none" strike="noStrike" baseline="30000" dirty="0">
                <a:solidFill>
                  <a:schemeClr val="tx1">
                    <a:lumMod val="95000"/>
                  </a:schemeClr>
                </a:solidFill>
              </a:rPr>
              <a:t>?		</a:t>
            </a:r>
          </a:p>
          <a:p>
            <a:pPr marR="0" algn="just" rtl="0"/>
            <a:r>
              <a:rPr lang="it-IT" b="0" i="0" u="none" strike="noStrike" baseline="30000" dirty="0" err="1">
                <a:solidFill>
                  <a:schemeClr val="tx1">
                    <a:lumMod val="95000"/>
                  </a:schemeClr>
                </a:solidFill>
              </a:rPr>
              <a:t>Marìa</a:t>
            </a:r>
            <a:r>
              <a:rPr lang="it-IT" b="0" i="0" u="none" strike="noStrike" baseline="30000" dirty="0">
                <a:solidFill>
                  <a:schemeClr val="tx1">
                    <a:lumMod val="95000"/>
                  </a:schemeClr>
                </a:solidFill>
              </a:rPr>
              <a:t>   Sì, </a:t>
            </a:r>
            <a:r>
              <a:rPr lang="it-IT" b="0" i="0" u="none" strike="noStrike" baseline="30000" dirty="0" err="1">
                <a:solidFill>
                  <a:schemeClr val="tx1">
                    <a:lumMod val="95000"/>
                  </a:schemeClr>
                </a:solidFill>
              </a:rPr>
              <a:t>certu</a:t>
            </a:r>
            <a:r>
              <a:rPr lang="it-IT" b="0" i="0" u="none" strike="noStrike" baseline="30000" dirty="0">
                <a:solidFill>
                  <a:schemeClr val="tx1">
                    <a:lumMod val="95000"/>
                  </a:schemeClr>
                </a:solidFill>
              </a:rPr>
              <a:t> ca </a:t>
            </a:r>
            <a:r>
              <a:rPr lang="it-IT" b="0" i="0" u="none" strike="noStrike" baseline="30000" dirty="0" err="1">
                <a:solidFill>
                  <a:schemeClr val="tx1">
                    <a:lumMod val="95000"/>
                  </a:schemeClr>
                </a:solidFill>
              </a:rPr>
              <a:t>vogghiu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mparari</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lu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sicilianu</a:t>
            </a:r>
            <a:r>
              <a:rPr lang="it-IT" b="0" i="0" u="none" strike="noStrike" baseline="30000" dirty="0">
                <a:solidFill>
                  <a:schemeClr val="tx1">
                    <a:lumMod val="95000"/>
                  </a:schemeClr>
                </a:solidFill>
              </a:rPr>
              <a:t> e tu?</a:t>
            </a:r>
          </a:p>
          <a:p>
            <a:pPr marR="0" algn="just" rtl="0"/>
            <a:r>
              <a:rPr lang="it-IT" b="0" i="0" u="none" strike="noStrike" baseline="30000" dirty="0" err="1">
                <a:solidFill>
                  <a:schemeClr val="tx1">
                    <a:lumMod val="95000"/>
                  </a:schemeClr>
                </a:solidFill>
              </a:rPr>
              <a:t>Mariu</a:t>
            </a:r>
            <a:r>
              <a:rPr lang="it-IT" b="0" i="0" u="none" strike="noStrike" baseline="30000" dirty="0">
                <a:solidFill>
                  <a:schemeClr val="tx1">
                    <a:lumMod val="95000"/>
                  </a:schemeClr>
                </a:solidFill>
              </a:rPr>
              <a:t>   Io </a:t>
            </a:r>
            <a:r>
              <a:rPr lang="it-IT" b="0" i="0" u="none" strike="noStrike" baseline="30000" dirty="0" err="1">
                <a:solidFill>
                  <a:schemeClr val="tx1">
                    <a:lumMod val="95000"/>
                  </a:schemeClr>
                </a:solidFill>
              </a:rPr>
              <a:t>puru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vogghiu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mparari</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lu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sicilianu</a:t>
            </a:r>
            <a:r>
              <a:rPr lang="it-IT" b="0" i="0" u="none" strike="noStrike" baseline="30000" dirty="0">
                <a:solidFill>
                  <a:schemeClr val="tx1">
                    <a:lumMod val="95000"/>
                  </a:schemeClr>
                </a:solidFill>
              </a:rPr>
              <a:t>.</a:t>
            </a:r>
          </a:p>
          <a:p>
            <a:pPr marR="0" algn="just" rtl="0"/>
            <a:r>
              <a:rPr lang="it-IT" b="0" i="0" u="none" strike="noStrike" baseline="30000" dirty="0" err="1">
                <a:solidFill>
                  <a:schemeClr val="tx1">
                    <a:lumMod val="95000"/>
                  </a:schemeClr>
                </a:solidFill>
              </a:rPr>
              <a:t>Marìa</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Picchì</a:t>
            </a:r>
            <a:r>
              <a:rPr lang="it-IT" b="0" i="0" u="none" strike="noStrike" baseline="30000" dirty="0">
                <a:solidFill>
                  <a:schemeClr val="tx1">
                    <a:lumMod val="95000"/>
                  </a:schemeClr>
                </a:solidFill>
              </a:rPr>
              <a:t> voi </a:t>
            </a:r>
            <a:r>
              <a:rPr lang="it-IT" b="0" i="0" u="none" strike="noStrike" baseline="30000" dirty="0" err="1">
                <a:solidFill>
                  <a:schemeClr val="tx1">
                    <a:lumMod val="95000"/>
                  </a:schemeClr>
                </a:solidFill>
              </a:rPr>
              <a:t>mparari</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lu</a:t>
            </a:r>
            <a:r>
              <a:rPr lang="it-IT" b="0" i="0" u="none" strike="noStrike" baseline="30000" dirty="0">
                <a:solidFill>
                  <a:schemeClr val="tx1">
                    <a:lumMod val="95000"/>
                  </a:schemeClr>
                </a:solidFill>
              </a:rPr>
              <a:t> </a:t>
            </a:r>
            <a:r>
              <a:rPr lang="it-IT" b="0" i="0" u="none" strike="noStrike" baseline="30000" dirty="0" err="1">
                <a:solidFill>
                  <a:schemeClr val="tx1">
                    <a:lumMod val="95000"/>
                  </a:schemeClr>
                </a:solidFill>
              </a:rPr>
              <a:t>sicilianu</a:t>
            </a:r>
            <a:r>
              <a:rPr lang="it-IT" b="0" i="0" u="none" strike="noStrike" baseline="30000" dirty="0">
                <a:solidFill>
                  <a:schemeClr val="tx1">
                    <a:lumMod val="95000"/>
                  </a:schemeClr>
                </a:solidFill>
              </a:rPr>
              <a:t>?</a:t>
            </a:r>
          </a:p>
          <a:p>
            <a:pPr marR="0" algn="just" rtl="0"/>
            <a:r>
              <a:rPr lang="en-US" b="0" i="0" u="none" strike="noStrike" baseline="30000" dirty="0" err="1">
                <a:solidFill>
                  <a:schemeClr val="tx1">
                    <a:lumMod val="95000"/>
                  </a:schemeClr>
                </a:solidFill>
              </a:rPr>
              <a:t>Mariu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Picchì</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vogghiu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parrari</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sicilianu</a:t>
            </a:r>
            <a:r>
              <a:rPr lang="en-US" b="0" i="0" u="none" strike="noStrike" baseline="30000" dirty="0">
                <a:solidFill>
                  <a:schemeClr val="tx1">
                    <a:lumMod val="95000"/>
                  </a:schemeClr>
                </a:solidFill>
              </a:rPr>
              <a:t> cu me </a:t>
            </a:r>
            <a:r>
              <a:rPr lang="en-US" b="0" i="0" u="none" strike="noStrike" baseline="30000" dirty="0" err="1">
                <a:solidFill>
                  <a:schemeClr val="tx1">
                    <a:lumMod val="95000"/>
                  </a:schemeClr>
                </a:solidFill>
              </a:rPr>
              <a:t>nannu</a:t>
            </a:r>
            <a:r>
              <a:rPr lang="en-US" b="0" i="0" u="none" strike="noStrike" baseline="30000" dirty="0">
                <a:solidFill>
                  <a:schemeClr val="tx1">
                    <a:lumMod val="95000"/>
                  </a:schemeClr>
                </a:solidFill>
              </a:rPr>
              <a:t>. (</a:t>
            </a:r>
            <a:r>
              <a:rPr lang="en-US" b="0" i="1" u="none" strike="noStrike" baseline="30000" dirty="0">
                <a:solidFill>
                  <a:schemeClr val="tx1">
                    <a:lumMod val="95000"/>
                  </a:schemeClr>
                </a:solidFill>
              </a:rPr>
              <a:t>with my grandfather</a:t>
            </a:r>
            <a:r>
              <a:rPr lang="en-US" b="0" i="0" u="none" strike="noStrike" baseline="30000" dirty="0">
                <a:solidFill>
                  <a:schemeClr val="tx1">
                    <a:lumMod val="95000"/>
                  </a:schemeClr>
                </a:solidFill>
              </a:rPr>
              <a:t>)</a:t>
            </a:r>
          </a:p>
          <a:p>
            <a:pPr marR="0" algn="just" rtl="0"/>
            <a:r>
              <a:rPr lang="en-US" b="0" i="0" u="none" strike="noStrike" baseline="30000" dirty="0" err="1">
                <a:solidFill>
                  <a:schemeClr val="tx1">
                    <a:lumMod val="95000"/>
                  </a:schemeClr>
                </a:solidFill>
              </a:rPr>
              <a:t>Marìa</a:t>
            </a:r>
            <a:r>
              <a:rPr lang="en-US" b="0" i="0" u="none" strike="noStrike" baseline="30000" dirty="0">
                <a:solidFill>
                  <a:schemeClr val="tx1">
                    <a:lumMod val="95000"/>
                  </a:schemeClr>
                </a:solidFill>
              </a:rPr>
              <a:t>   Allura </a:t>
            </a:r>
            <a:r>
              <a:rPr lang="en-US" b="0" i="0" u="none" strike="noStrike" baseline="30000" dirty="0" err="1">
                <a:solidFill>
                  <a:schemeClr val="tx1">
                    <a:lumMod val="95000"/>
                  </a:schemeClr>
                </a:solidFill>
              </a:rPr>
              <a:t>picchì</a:t>
            </a:r>
            <a:r>
              <a:rPr lang="en-US" b="0" i="0" u="none" strike="noStrike" baseline="30000" dirty="0">
                <a:solidFill>
                  <a:schemeClr val="tx1">
                    <a:lumMod val="95000"/>
                  </a:schemeClr>
                </a:solidFill>
              </a:rPr>
              <a:t> nun </a:t>
            </a:r>
            <a:r>
              <a:rPr lang="en-US" b="0" i="0" u="none" strike="noStrike" baseline="30000" dirty="0" err="1">
                <a:solidFill>
                  <a:schemeClr val="tx1">
                    <a:lumMod val="95000"/>
                  </a:schemeClr>
                </a:solidFill>
              </a:rPr>
              <a:t>mparamu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lu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sicilianu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nzemmula</a:t>
            </a:r>
            <a:r>
              <a:rPr lang="en-US" b="0" i="0" u="none" strike="noStrike" baseline="30000" dirty="0">
                <a:solidFill>
                  <a:schemeClr val="tx1">
                    <a:lumMod val="95000"/>
                  </a:schemeClr>
                </a:solidFill>
              </a:rPr>
              <a:t>?  (</a:t>
            </a:r>
            <a:r>
              <a:rPr lang="en-US" b="0" i="1" u="none" strike="noStrike" baseline="30000" dirty="0">
                <a:solidFill>
                  <a:schemeClr val="tx1">
                    <a:lumMod val="95000"/>
                  </a:schemeClr>
                </a:solidFill>
              </a:rPr>
              <a:t>So, why don’t we learn together?</a:t>
            </a:r>
            <a:r>
              <a:rPr lang="en-US" b="0" i="0" u="none" strike="noStrike" baseline="30000" dirty="0">
                <a:solidFill>
                  <a:schemeClr val="tx1">
                    <a:lumMod val="95000"/>
                  </a:schemeClr>
                </a:solidFill>
              </a:rPr>
              <a:t>) 		</a:t>
            </a:r>
          </a:p>
          <a:p>
            <a:pPr marR="0" algn="just" rtl="0"/>
            <a:r>
              <a:rPr lang="en-US" b="0" i="0" u="none" strike="noStrike" baseline="30000" dirty="0" err="1">
                <a:solidFill>
                  <a:schemeClr val="tx1">
                    <a:lumMod val="95000"/>
                  </a:schemeClr>
                </a:solidFill>
              </a:rPr>
              <a:t>Mariu</a:t>
            </a:r>
            <a:r>
              <a:rPr lang="en-US" b="0" i="0" u="none" strike="noStrike" baseline="30000" dirty="0">
                <a:solidFill>
                  <a:schemeClr val="tx1">
                    <a:lumMod val="95000"/>
                  </a:schemeClr>
                </a:solidFill>
              </a:rPr>
              <a:t>   </a:t>
            </a:r>
            <a:r>
              <a:rPr lang="en-US" b="0" i="0" u="none" strike="noStrike" baseline="30000" dirty="0" err="1">
                <a:solidFill>
                  <a:schemeClr val="tx1">
                    <a:lumMod val="95000"/>
                  </a:schemeClr>
                </a:solidFill>
              </a:rPr>
              <a:t>Certu</a:t>
            </a:r>
            <a:r>
              <a:rPr lang="en-US" b="0" i="0" u="none" strike="noStrike" baseline="30000" dirty="0">
                <a:solidFill>
                  <a:schemeClr val="tx1">
                    <a:lumMod val="95000"/>
                  </a:schemeClr>
                </a:solidFill>
              </a:rPr>
              <a:t>, cu </a:t>
            </a:r>
            <a:r>
              <a:rPr lang="en-US" b="0" i="0" u="none" strike="noStrike" baseline="30000" dirty="0" err="1">
                <a:solidFill>
                  <a:schemeClr val="tx1">
                    <a:lumMod val="95000"/>
                  </a:schemeClr>
                </a:solidFill>
              </a:rPr>
              <a:t>piaciri</a:t>
            </a:r>
            <a:r>
              <a:rPr lang="en-US" b="0" i="0" u="none" strike="noStrike" baseline="30000" dirty="0">
                <a:solidFill>
                  <a:schemeClr val="tx1">
                    <a:lumMod val="95000"/>
                  </a:schemeClr>
                </a:solidFill>
              </a:rPr>
              <a:t>. (</a:t>
            </a:r>
            <a:r>
              <a:rPr lang="en-US" b="0" i="1" u="none" strike="noStrike" baseline="30000" dirty="0">
                <a:solidFill>
                  <a:schemeClr val="tx1">
                    <a:lumMod val="95000"/>
                  </a:schemeClr>
                </a:solidFill>
              </a:rPr>
              <a:t>Of course, with pleasure</a:t>
            </a:r>
            <a:r>
              <a:rPr lang="en-US" b="0" i="0" u="none" strike="noStrike" baseline="30000" dirty="0">
                <a:solidFill>
                  <a:schemeClr val="tx1">
                    <a:lumMod val="95000"/>
                  </a:schemeClr>
                </a:solidFill>
              </a:rPr>
              <a:t>)</a:t>
            </a:r>
          </a:p>
          <a:p>
            <a:endParaRPr lang="en-US" dirty="0"/>
          </a:p>
        </p:txBody>
      </p:sp>
      <p:pic>
        <p:nvPicPr>
          <p:cNvPr id="2" name="Ch1 cunvirsazioni tra Mariu e Maria">
            <a:hlinkClick r:id="" action="ppaction://media"/>
            <a:extLst>
              <a:ext uri="{FF2B5EF4-FFF2-40B4-BE49-F238E27FC236}">
                <a16:creationId xmlns:a16="http://schemas.microsoft.com/office/drawing/2014/main" id="{3CFDE3AD-69D4-4308-AADD-9417CE5E44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8796" y="1840072"/>
            <a:ext cx="609600" cy="609600"/>
          </a:xfrm>
          <a:prstGeom prst="rect">
            <a:avLst/>
          </a:prstGeom>
        </p:spPr>
      </p:pic>
      <p:pic>
        <p:nvPicPr>
          <p:cNvPr id="4" name="Recorded Sound">
            <a:hlinkClick r:id="" action="ppaction://media"/>
            <a:extLst>
              <a:ext uri="{FF2B5EF4-FFF2-40B4-BE49-F238E27FC236}">
                <a16:creationId xmlns:a16="http://schemas.microsoft.com/office/drawing/2014/main" id="{A24CF71C-1D0A-4482-8BE8-5D6C857B450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88113" y="159416"/>
            <a:ext cx="609600" cy="609600"/>
          </a:xfrm>
          <a:prstGeom prst="rect">
            <a:avLst/>
          </a:prstGeom>
        </p:spPr>
      </p:pic>
    </p:spTree>
    <p:extLst>
      <p:ext uri="{BB962C8B-B14F-4D97-AF65-F5344CB8AC3E}">
        <p14:creationId xmlns:p14="http://schemas.microsoft.com/office/powerpoint/2010/main" val="29198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943992" y="769016"/>
            <a:ext cx="9493250" cy="4870524"/>
          </a:xfrm>
        </p:spPr>
        <p:txBody>
          <a:bodyPr>
            <a:normAutofit/>
          </a:bodyPr>
          <a:lstStyle/>
          <a:p>
            <a:r>
              <a:rPr lang="en-US" dirty="0"/>
              <a:t>Instructor: Can you guess what this means? Chi </a:t>
            </a:r>
            <a:r>
              <a:rPr lang="en-US" dirty="0" err="1"/>
              <a:t>voli</a:t>
            </a:r>
            <a:r>
              <a:rPr lang="en-US" dirty="0"/>
              <a:t> </a:t>
            </a:r>
            <a:r>
              <a:rPr lang="en-US" dirty="0" err="1"/>
              <a:t>fari</a:t>
            </a:r>
            <a:r>
              <a:rPr lang="en-US" dirty="0"/>
              <a:t> Maria? Of course. It means “What does Mary want to do?”</a:t>
            </a:r>
          </a:p>
          <a:p>
            <a:r>
              <a:rPr lang="en-US" dirty="0"/>
              <a:t>Instructor: </a:t>
            </a:r>
            <a:r>
              <a:rPr lang="en-US" dirty="0" err="1"/>
              <a:t>Comu</a:t>
            </a:r>
            <a:r>
              <a:rPr lang="en-US" dirty="0"/>
              <a:t> </a:t>
            </a:r>
            <a:r>
              <a:rPr lang="en-US" dirty="0" err="1"/>
              <a:t>si</a:t>
            </a:r>
            <a:r>
              <a:rPr lang="en-US" dirty="0"/>
              <a:t> </a:t>
            </a:r>
            <a:r>
              <a:rPr lang="en-US" dirty="0" err="1"/>
              <a:t>dici</a:t>
            </a:r>
            <a:r>
              <a:rPr lang="en-US" dirty="0"/>
              <a:t> (how do you say?) Maria wants to learn Sicilian.</a:t>
            </a:r>
          </a:p>
          <a:p>
            <a:r>
              <a:rPr lang="en-US" dirty="0"/>
              <a:t>Student: Maria </a:t>
            </a:r>
            <a:r>
              <a:rPr lang="en-US" dirty="0" err="1"/>
              <a:t>voli</a:t>
            </a:r>
            <a:r>
              <a:rPr lang="en-US" dirty="0"/>
              <a:t> </a:t>
            </a:r>
            <a:r>
              <a:rPr lang="en-US" dirty="0" err="1"/>
              <a:t>mparari</a:t>
            </a:r>
            <a:r>
              <a:rPr lang="en-US" dirty="0"/>
              <a:t> </a:t>
            </a:r>
            <a:r>
              <a:rPr lang="en-US" dirty="0" err="1"/>
              <a:t>lu</a:t>
            </a:r>
            <a:r>
              <a:rPr lang="en-US" dirty="0"/>
              <a:t> </a:t>
            </a:r>
            <a:r>
              <a:rPr lang="en-US" dirty="0" err="1"/>
              <a:t>sicilianu</a:t>
            </a:r>
            <a:r>
              <a:rPr lang="en-US" dirty="0"/>
              <a:t>.</a:t>
            </a:r>
          </a:p>
          <a:p>
            <a:r>
              <a:rPr lang="en-US" dirty="0"/>
              <a:t>Instructor: </a:t>
            </a:r>
            <a:r>
              <a:rPr lang="en-US" dirty="0" err="1"/>
              <a:t>Bravu</a:t>
            </a:r>
            <a:r>
              <a:rPr lang="en-US" dirty="0"/>
              <a:t>! </a:t>
            </a:r>
            <a:r>
              <a:rPr lang="en-US" i="1" dirty="0" err="1"/>
              <a:t>Voli</a:t>
            </a:r>
            <a:r>
              <a:rPr lang="en-US" dirty="0"/>
              <a:t> is the third person singular of the verb </a:t>
            </a:r>
            <a:r>
              <a:rPr lang="en-US" dirty="0" err="1"/>
              <a:t>vuliri</a:t>
            </a:r>
            <a:r>
              <a:rPr lang="en-US" dirty="0"/>
              <a:t> in the present tense. It means she wants, but also he wants. Now what do you suppose I am asking when I say, Chi </a:t>
            </a:r>
            <a:r>
              <a:rPr lang="en-US" dirty="0" err="1"/>
              <a:t>vonnu</a:t>
            </a:r>
            <a:r>
              <a:rPr lang="en-US" dirty="0"/>
              <a:t> </a:t>
            </a:r>
            <a:r>
              <a:rPr lang="en-US" dirty="0" err="1"/>
              <a:t>fari</a:t>
            </a:r>
            <a:r>
              <a:rPr lang="en-US" dirty="0"/>
              <a:t> Maria e </a:t>
            </a:r>
            <a:r>
              <a:rPr lang="en-US" dirty="0" err="1"/>
              <a:t>Mariu</a:t>
            </a:r>
            <a:r>
              <a:rPr lang="en-US" dirty="0"/>
              <a:t>?  </a:t>
            </a:r>
          </a:p>
          <a:p>
            <a:r>
              <a:rPr lang="en-US" dirty="0"/>
              <a:t>Student: What do Maria and </a:t>
            </a:r>
            <a:r>
              <a:rPr lang="en-US" dirty="0" err="1"/>
              <a:t>Mariu</a:t>
            </a:r>
            <a:r>
              <a:rPr lang="en-US" dirty="0"/>
              <a:t> want to do?</a:t>
            </a:r>
          </a:p>
          <a:p>
            <a:r>
              <a:rPr lang="en-US" dirty="0"/>
              <a:t>Instructor: This is the third person plural of the verb: (they want) Let’s repeat the questions: Chi </a:t>
            </a:r>
            <a:r>
              <a:rPr lang="en-US" dirty="0" err="1"/>
              <a:t>voli</a:t>
            </a:r>
            <a:r>
              <a:rPr lang="en-US" dirty="0"/>
              <a:t> </a:t>
            </a:r>
            <a:r>
              <a:rPr lang="en-US" dirty="0" err="1"/>
              <a:t>fari</a:t>
            </a:r>
            <a:r>
              <a:rPr lang="en-US" dirty="0"/>
              <a:t> Maria? Chi </a:t>
            </a:r>
            <a:r>
              <a:rPr lang="en-US" dirty="0" err="1"/>
              <a:t>vonnu</a:t>
            </a:r>
            <a:r>
              <a:rPr lang="en-US" dirty="0"/>
              <a:t> </a:t>
            </a:r>
            <a:r>
              <a:rPr lang="en-US" dirty="0" err="1"/>
              <a:t>fari</a:t>
            </a:r>
            <a:r>
              <a:rPr lang="en-US" dirty="0"/>
              <a:t> Maria e </a:t>
            </a:r>
            <a:r>
              <a:rPr lang="en-US" dirty="0" err="1"/>
              <a:t>Mariu</a:t>
            </a:r>
            <a:r>
              <a:rPr lang="en-US" dirty="0"/>
              <a:t>?</a:t>
            </a:r>
          </a:p>
          <a:p>
            <a:r>
              <a:rPr lang="en-US" dirty="0"/>
              <a:t>Instructor: Now listen to the conversation again and answer the questions on the next slide:</a:t>
            </a:r>
          </a:p>
        </p:txBody>
      </p:sp>
      <p:pic>
        <p:nvPicPr>
          <p:cNvPr id="2" name="Ch1 cunvirsazioni tra Mariu e Maria">
            <a:hlinkClick r:id="" action="ppaction://media"/>
            <a:extLst>
              <a:ext uri="{FF2B5EF4-FFF2-40B4-BE49-F238E27FC236}">
                <a16:creationId xmlns:a16="http://schemas.microsoft.com/office/drawing/2014/main" id="{3CFDE3AD-69D4-4308-AADD-9417CE5E44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1020" y="4843509"/>
            <a:ext cx="609600" cy="609600"/>
          </a:xfrm>
          <a:prstGeom prst="rect">
            <a:avLst/>
          </a:prstGeom>
        </p:spPr>
      </p:pic>
      <p:pic>
        <p:nvPicPr>
          <p:cNvPr id="5" name="Recorded Sound">
            <a:hlinkClick r:id="" action="ppaction://media"/>
            <a:extLst>
              <a:ext uri="{FF2B5EF4-FFF2-40B4-BE49-F238E27FC236}">
                <a16:creationId xmlns:a16="http://schemas.microsoft.com/office/drawing/2014/main" id="{FAEE743A-AA20-40F0-B7DF-6B6C0E41D1C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565820" y="159416"/>
            <a:ext cx="609600" cy="609600"/>
          </a:xfrm>
          <a:prstGeom prst="rect">
            <a:avLst/>
          </a:prstGeom>
        </p:spPr>
      </p:pic>
    </p:spTree>
    <p:extLst>
      <p:ext uri="{BB962C8B-B14F-4D97-AF65-F5344CB8AC3E}">
        <p14:creationId xmlns:p14="http://schemas.microsoft.com/office/powerpoint/2010/main" val="327373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165934" y="769016"/>
            <a:ext cx="9493250" cy="4870524"/>
          </a:xfrm>
        </p:spPr>
        <p:txBody>
          <a:bodyPr>
            <a:normAutofit/>
          </a:bodyPr>
          <a:lstStyle/>
          <a:p>
            <a:r>
              <a:rPr lang="en-US" dirty="0"/>
              <a:t>Instructor: Maria </a:t>
            </a:r>
            <a:r>
              <a:rPr lang="en-US" dirty="0" err="1"/>
              <a:t>voli</a:t>
            </a:r>
            <a:r>
              <a:rPr lang="en-US" dirty="0"/>
              <a:t> </a:t>
            </a:r>
            <a:r>
              <a:rPr lang="en-US" dirty="0" err="1"/>
              <a:t>mparari</a:t>
            </a:r>
            <a:r>
              <a:rPr lang="en-US" dirty="0"/>
              <a:t> </a:t>
            </a:r>
            <a:r>
              <a:rPr lang="en-US" dirty="0" err="1"/>
              <a:t>lu</a:t>
            </a:r>
            <a:r>
              <a:rPr lang="en-US" dirty="0"/>
              <a:t> </a:t>
            </a:r>
            <a:r>
              <a:rPr lang="en-US" dirty="0" err="1"/>
              <a:t>sicilianu</a:t>
            </a:r>
            <a:r>
              <a:rPr lang="en-US" dirty="0"/>
              <a:t>?</a:t>
            </a:r>
          </a:p>
          <a:p>
            <a:r>
              <a:rPr lang="en-US" dirty="0"/>
              <a:t>Student: 	</a:t>
            </a:r>
            <a:r>
              <a:rPr lang="en-US" i="1" dirty="0"/>
              <a:t>Si, </a:t>
            </a:r>
            <a:r>
              <a:rPr lang="en-US" i="1" dirty="0" err="1"/>
              <a:t>certu</a:t>
            </a:r>
            <a:r>
              <a:rPr lang="en-US" i="1" dirty="0"/>
              <a:t> ca Maria </a:t>
            </a:r>
            <a:r>
              <a:rPr lang="en-US" i="1" dirty="0" err="1"/>
              <a:t>voli</a:t>
            </a:r>
            <a:r>
              <a:rPr lang="en-US" i="1" dirty="0"/>
              <a:t> </a:t>
            </a:r>
            <a:r>
              <a:rPr lang="en-US" i="1" dirty="0" err="1"/>
              <a:t>mparari</a:t>
            </a:r>
            <a:r>
              <a:rPr lang="en-US" i="1" dirty="0"/>
              <a:t> </a:t>
            </a:r>
            <a:r>
              <a:rPr lang="en-US" i="1" dirty="0" err="1"/>
              <a:t>lu</a:t>
            </a:r>
            <a:r>
              <a:rPr lang="en-US" i="1" dirty="0"/>
              <a:t> </a:t>
            </a:r>
            <a:r>
              <a:rPr lang="en-US" i="1" dirty="0" err="1"/>
              <a:t>sicilianu</a:t>
            </a:r>
            <a:endParaRPr lang="en-US" i="1" dirty="0"/>
          </a:p>
          <a:p>
            <a:r>
              <a:rPr lang="en-US" dirty="0"/>
              <a:t>Instructor: </a:t>
            </a:r>
            <a:r>
              <a:rPr lang="en-US" dirty="0" err="1"/>
              <a:t>Puru</a:t>
            </a:r>
            <a:r>
              <a:rPr lang="en-US" dirty="0"/>
              <a:t> </a:t>
            </a:r>
            <a:r>
              <a:rPr lang="en-US" dirty="0" err="1"/>
              <a:t>Mariu</a:t>
            </a:r>
            <a:r>
              <a:rPr lang="en-US" dirty="0"/>
              <a:t> </a:t>
            </a:r>
            <a:r>
              <a:rPr lang="en-US" dirty="0" err="1"/>
              <a:t>voli</a:t>
            </a:r>
            <a:r>
              <a:rPr lang="en-US" dirty="0"/>
              <a:t> </a:t>
            </a:r>
            <a:r>
              <a:rPr lang="en-US" dirty="0" err="1"/>
              <a:t>mparari</a:t>
            </a:r>
            <a:r>
              <a:rPr lang="en-US" dirty="0"/>
              <a:t> </a:t>
            </a:r>
            <a:r>
              <a:rPr lang="en-US" dirty="0" err="1"/>
              <a:t>lu</a:t>
            </a:r>
            <a:r>
              <a:rPr lang="en-US" dirty="0"/>
              <a:t> </a:t>
            </a:r>
            <a:r>
              <a:rPr lang="en-US" dirty="0" err="1"/>
              <a:t>sicilianu</a:t>
            </a:r>
            <a:r>
              <a:rPr lang="en-US" dirty="0"/>
              <a:t>?</a:t>
            </a:r>
          </a:p>
          <a:p>
            <a:r>
              <a:rPr lang="en-US" dirty="0"/>
              <a:t>Student:	</a:t>
            </a:r>
            <a:r>
              <a:rPr lang="en-US" i="1" dirty="0"/>
              <a:t>Si, </a:t>
            </a:r>
            <a:r>
              <a:rPr lang="en-US" i="1" dirty="0" err="1"/>
              <a:t>puru</a:t>
            </a:r>
            <a:r>
              <a:rPr lang="en-US" i="1" dirty="0"/>
              <a:t> </a:t>
            </a:r>
            <a:r>
              <a:rPr lang="en-US" i="1" dirty="0" err="1"/>
              <a:t>Mariu</a:t>
            </a:r>
            <a:r>
              <a:rPr lang="en-US" i="1" dirty="0"/>
              <a:t> </a:t>
            </a:r>
            <a:r>
              <a:rPr lang="en-US" i="1" dirty="0" err="1"/>
              <a:t>voli</a:t>
            </a:r>
            <a:r>
              <a:rPr lang="en-US" i="1" dirty="0"/>
              <a:t> </a:t>
            </a:r>
            <a:r>
              <a:rPr lang="en-US" i="1" dirty="0" err="1"/>
              <a:t>mparari</a:t>
            </a:r>
            <a:r>
              <a:rPr lang="en-US" i="1" dirty="0"/>
              <a:t> </a:t>
            </a:r>
            <a:r>
              <a:rPr lang="en-US" i="1" dirty="0" err="1"/>
              <a:t>lu</a:t>
            </a:r>
            <a:r>
              <a:rPr lang="en-US" i="1" dirty="0"/>
              <a:t> </a:t>
            </a:r>
            <a:r>
              <a:rPr lang="en-US" i="1" dirty="0" err="1"/>
              <a:t>sicilianu</a:t>
            </a:r>
            <a:endParaRPr lang="en-US" i="1" dirty="0"/>
          </a:p>
          <a:p>
            <a:r>
              <a:rPr lang="en-US" dirty="0"/>
              <a:t>Instructor: </a:t>
            </a:r>
            <a:r>
              <a:rPr lang="en-US" dirty="0" err="1"/>
              <a:t>Pirchi</a:t>
            </a:r>
            <a:r>
              <a:rPr lang="en-US" dirty="0"/>
              <a:t> </a:t>
            </a:r>
            <a:r>
              <a:rPr lang="en-US" dirty="0" err="1"/>
              <a:t>Mariu</a:t>
            </a:r>
            <a:r>
              <a:rPr lang="en-US" dirty="0"/>
              <a:t> </a:t>
            </a:r>
            <a:r>
              <a:rPr lang="en-US" dirty="0" err="1"/>
              <a:t>voli</a:t>
            </a:r>
            <a:r>
              <a:rPr lang="en-US" dirty="0"/>
              <a:t> </a:t>
            </a:r>
            <a:r>
              <a:rPr lang="en-US" dirty="0" err="1"/>
              <a:t>mparari</a:t>
            </a:r>
            <a:r>
              <a:rPr lang="en-US" dirty="0"/>
              <a:t> </a:t>
            </a:r>
            <a:r>
              <a:rPr lang="en-US" dirty="0" err="1"/>
              <a:t>lu</a:t>
            </a:r>
            <a:r>
              <a:rPr lang="en-US" dirty="0"/>
              <a:t> </a:t>
            </a:r>
            <a:r>
              <a:rPr lang="en-US" dirty="0" err="1"/>
              <a:t>sicilianu</a:t>
            </a:r>
            <a:r>
              <a:rPr lang="en-US" dirty="0"/>
              <a:t>?</a:t>
            </a:r>
          </a:p>
          <a:p>
            <a:r>
              <a:rPr lang="en-US" dirty="0"/>
              <a:t>Student:	 </a:t>
            </a:r>
            <a:r>
              <a:rPr lang="en-US" i="1" dirty="0" err="1"/>
              <a:t>Mariu</a:t>
            </a:r>
            <a:r>
              <a:rPr lang="en-US" i="1" dirty="0"/>
              <a:t> </a:t>
            </a:r>
            <a:r>
              <a:rPr lang="en-US" i="1" dirty="0" err="1"/>
              <a:t>voli</a:t>
            </a:r>
            <a:r>
              <a:rPr lang="en-US" i="1" dirty="0"/>
              <a:t> </a:t>
            </a:r>
            <a:r>
              <a:rPr lang="en-US" i="1" dirty="0" err="1"/>
              <a:t>mparari</a:t>
            </a:r>
            <a:r>
              <a:rPr lang="en-US" i="1" dirty="0"/>
              <a:t> </a:t>
            </a:r>
            <a:r>
              <a:rPr lang="en-US" i="1" dirty="0" err="1"/>
              <a:t>lu</a:t>
            </a:r>
            <a:r>
              <a:rPr lang="en-US" i="1" dirty="0"/>
              <a:t> </a:t>
            </a:r>
            <a:r>
              <a:rPr lang="en-US" i="1" dirty="0" err="1"/>
              <a:t>sicilianu</a:t>
            </a:r>
            <a:r>
              <a:rPr lang="en-US" i="1" dirty="0"/>
              <a:t> </a:t>
            </a:r>
            <a:r>
              <a:rPr lang="en-US" i="1" dirty="0" err="1"/>
              <a:t>pirchi</a:t>
            </a:r>
            <a:r>
              <a:rPr lang="en-US" i="1" dirty="0"/>
              <a:t> </a:t>
            </a:r>
            <a:r>
              <a:rPr lang="en-US" i="1" dirty="0" err="1"/>
              <a:t>voli</a:t>
            </a:r>
            <a:r>
              <a:rPr lang="en-US" i="1" dirty="0"/>
              <a:t> </a:t>
            </a:r>
            <a:r>
              <a:rPr lang="en-US" i="1" dirty="0" err="1"/>
              <a:t>parrari</a:t>
            </a:r>
            <a:r>
              <a:rPr lang="en-US" i="1" dirty="0"/>
              <a:t> cu so </a:t>
            </a:r>
            <a:r>
              <a:rPr lang="en-US" i="1" dirty="0" err="1"/>
              <a:t>nannu</a:t>
            </a:r>
            <a:r>
              <a:rPr lang="en-US" i="1" dirty="0"/>
              <a:t>.</a:t>
            </a:r>
          </a:p>
          <a:p>
            <a:r>
              <a:rPr lang="en-US" dirty="0"/>
              <a:t>Instructor: Cu (who) </a:t>
            </a:r>
            <a:r>
              <a:rPr lang="en-US" dirty="0" err="1"/>
              <a:t>voli</a:t>
            </a:r>
            <a:r>
              <a:rPr lang="en-US" dirty="0"/>
              <a:t> </a:t>
            </a:r>
            <a:r>
              <a:rPr lang="en-US" dirty="0" err="1"/>
              <a:t>parrari</a:t>
            </a:r>
            <a:r>
              <a:rPr lang="en-US" dirty="0"/>
              <a:t> </a:t>
            </a:r>
            <a:r>
              <a:rPr lang="en-US" dirty="0" err="1"/>
              <a:t>sicilianu</a:t>
            </a:r>
            <a:r>
              <a:rPr lang="en-US" dirty="0"/>
              <a:t> cu so </a:t>
            </a:r>
            <a:r>
              <a:rPr lang="en-US" dirty="0" err="1"/>
              <a:t>nannu</a:t>
            </a:r>
            <a:r>
              <a:rPr lang="en-US" dirty="0"/>
              <a:t>, </a:t>
            </a:r>
            <a:r>
              <a:rPr lang="en-US" dirty="0" err="1"/>
              <a:t>Mariu</a:t>
            </a:r>
            <a:r>
              <a:rPr lang="en-US" dirty="0"/>
              <a:t> o Maria?</a:t>
            </a:r>
          </a:p>
          <a:p>
            <a:r>
              <a:rPr lang="en-US" dirty="0"/>
              <a:t>Student: 	</a:t>
            </a:r>
            <a:r>
              <a:rPr lang="en-US" i="1" dirty="0" err="1"/>
              <a:t>Mariu</a:t>
            </a:r>
            <a:r>
              <a:rPr lang="en-US" i="1" dirty="0"/>
              <a:t> </a:t>
            </a:r>
            <a:r>
              <a:rPr lang="en-US" i="1" dirty="0" err="1"/>
              <a:t>voli</a:t>
            </a:r>
            <a:r>
              <a:rPr lang="en-US" i="1" dirty="0"/>
              <a:t> </a:t>
            </a:r>
            <a:r>
              <a:rPr lang="en-US" i="1" dirty="0" err="1"/>
              <a:t>parrari</a:t>
            </a:r>
            <a:r>
              <a:rPr lang="en-US" i="1" dirty="0"/>
              <a:t> </a:t>
            </a:r>
            <a:r>
              <a:rPr lang="en-US" i="1" dirty="0" err="1"/>
              <a:t>sicilianu</a:t>
            </a:r>
            <a:r>
              <a:rPr lang="en-US" i="1" dirty="0"/>
              <a:t> cu so </a:t>
            </a:r>
            <a:r>
              <a:rPr lang="en-US" i="1" dirty="0" err="1"/>
              <a:t>nannu</a:t>
            </a:r>
            <a:r>
              <a:rPr lang="en-US" i="1" dirty="0"/>
              <a:t>. </a:t>
            </a:r>
          </a:p>
          <a:p>
            <a:r>
              <a:rPr lang="en-US" dirty="0"/>
              <a:t>Instructor: </a:t>
            </a:r>
            <a:r>
              <a:rPr lang="en-US" dirty="0" err="1"/>
              <a:t>Mariu</a:t>
            </a:r>
            <a:r>
              <a:rPr lang="en-US" dirty="0"/>
              <a:t> </a:t>
            </a:r>
            <a:r>
              <a:rPr lang="en-US" dirty="0" err="1"/>
              <a:t>voli</a:t>
            </a:r>
            <a:r>
              <a:rPr lang="en-US" dirty="0"/>
              <a:t> </a:t>
            </a:r>
            <a:r>
              <a:rPr lang="en-US" dirty="0" err="1"/>
              <a:t>mparari</a:t>
            </a:r>
            <a:r>
              <a:rPr lang="en-US" dirty="0"/>
              <a:t> </a:t>
            </a:r>
            <a:r>
              <a:rPr lang="en-US" dirty="0" err="1"/>
              <a:t>lu</a:t>
            </a:r>
            <a:r>
              <a:rPr lang="en-US" dirty="0"/>
              <a:t> </a:t>
            </a:r>
            <a:r>
              <a:rPr lang="en-US" dirty="0" err="1"/>
              <a:t>sicilianu</a:t>
            </a:r>
            <a:r>
              <a:rPr lang="en-US" dirty="0"/>
              <a:t> </a:t>
            </a:r>
            <a:r>
              <a:rPr lang="en-US" dirty="0" err="1"/>
              <a:t>nzemmula</a:t>
            </a:r>
            <a:r>
              <a:rPr lang="en-US" dirty="0"/>
              <a:t> (together) cu Maria?</a:t>
            </a:r>
          </a:p>
          <a:p>
            <a:r>
              <a:rPr lang="en-US" dirty="0"/>
              <a:t>Student:	</a:t>
            </a:r>
            <a:r>
              <a:rPr lang="en-US" i="1" dirty="0"/>
              <a:t>Si, </a:t>
            </a:r>
            <a:r>
              <a:rPr lang="en-US" i="1" dirty="0" err="1"/>
              <a:t>Mariu</a:t>
            </a:r>
            <a:r>
              <a:rPr lang="en-US" i="1" dirty="0"/>
              <a:t> </a:t>
            </a:r>
            <a:r>
              <a:rPr lang="en-US" i="1" dirty="0" err="1"/>
              <a:t>voli</a:t>
            </a:r>
            <a:r>
              <a:rPr lang="en-US" i="1" dirty="0"/>
              <a:t> </a:t>
            </a:r>
            <a:r>
              <a:rPr lang="en-US" i="1" dirty="0" err="1"/>
              <a:t>mparari</a:t>
            </a:r>
            <a:r>
              <a:rPr lang="en-US" i="1" dirty="0"/>
              <a:t> </a:t>
            </a:r>
            <a:r>
              <a:rPr lang="en-US" i="1" dirty="0" err="1"/>
              <a:t>lu</a:t>
            </a:r>
            <a:r>
              <a:rPr lang="en-US" i="1" dirty="0"/>
              <a:t> </a:t>
            </a:r>
            <a:r>
              <a:rPr lang="en-US" i="1" dirty="0" err="1"/>
              <a:t>sicilianu</a:t>
            </a:r>
            <a:r>
              <a:rPr lang="en-US" i="1" dirty="0"/>
              <a:t> </a:t>
            </a:r>
            <a:r>
              <a:rPr lang="en-US" i="1" dirty="0" err="1"/>
              <a:t>nzemmula</a:t>
            </a:r>
            <a:r>
              <a:rPr lang="en-US" i="1" dirty="0"/>
              <a:t> cu Maria.</a:t>
            </a:r>
            <a:endParaRPr lang="en-US" dirty="0"/>
          </a:p>
        </p:txBody>
      </p:sp>
      <p:pic>
        <p:nvPicPr>
          <p:cNvPr id="4" name="Recorded Sound">
            <a:hlinkClick r:id="" action="ppaction://media"/>
            <a:extLst>
              <a:ext uri="{FF2B5EF4-FFF2-40B4-BE49-F238E27FC236}">
                <a16:creationId xmlns:a16="http://schemas.microsoft.com/office/drawing/2014/main" id="{E2706DD7-9BBE-47BB-A7C0-141A1688A0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7488" y="398756"/>
            <a:ext cx="609600" cy="609600"/>
          </a:xfrm>
          <a:prstGeom prst="rect">
            <a:avLst/>
          </a:prstGeom>
        </p:spPr>
      </p:pic>
    </p:spTree>
    <p:extLst>
      <p:ext uri="{BB962C8B-B14F-4D97-AF65-F5344CB8AC3E}">
        <p14:creationId xmlns:p14="http://schemas.microsoft.com/office/powerpoint/2010/main" val="41445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165934" y="769016"/>
            <a:ext cx="9229817" cy="4870524"/>
          </a:xfrm>
        </p:spPr>
        <p:txBody>
          <a:bodyPr>
            <a:noAutofit/>
          </a:bodyPr>
          <a:lstStyle/>
          <a:p>
            <a:r>
              <a:rPr lang="en-US" sz="1400" dirty="0"/>
              <a:t>Instructor: In Sicilian the verb forms contain information about the subject pronoun. Thus, </a:t>
            </a:r>
            <a:r>
              <a:rPr lang="en-US" sz="1400" dirty="0" err="1"/>
              <a:t>vogghiu</a:t>
            </a:r>
            <a:r>
              <a:rPr lang="en-US" sz="1400" dirty="0"/>
              <a:t> can only mean I want, </a:t>
            </a:r>
            <a:r>
              <a:rPr lang="en-US" sz="1400" dirty="0" err="1"/>
              <a:t>voi</a:t>
            </a:r>
            <a:r>
              <a:rPr lang="en-US" sz="1400" dirty="0"/>
              <a:t> can only mean you want, </a:t>
            </a:r>
            <a:r>
              <a:rPr lang="en-US" sz="1400" dirty="0" err="1"/>
              <a:t>vulemu</a:t>
            </a:r>
            <a:r>
              <a:rPr lang="en-US" sz="1400" dirty="0"/>
              <a:t> we want, </a:t>
            </a:r>
            <a:r>
              <a:rPr lang="en-US" sz="1400" dirty="0" err="1"/>
              <a:t>vuliti</a:t>
            </a:r>
            <a:r>
              <a:rPr lang="en-US" sz="1400" dirty="0"/>
              <a:t> you want, </a:t>
            </a:r>
            <a:r>
              <a:rPr lang="en-US" sz="1400" dirty="0" err="1"/>
              <a:t>vonnu</a:t>
            </a:r>
            <a:r>
              <a:rPr lang="en-US" sz="1400" dirty="0"/>
              <a:t> they want. The third person ending can mean he or she and the third plural means they, which in Sicilian is the same for both masculine and feminine. Therefore, it’s not necessary to use the subject pronouns unless you want to put emphasis on them. So, now we have the full conjugation of the verb </a:t>
            </a:r>
            <a:r>
              <a:rPr lang="en-US" sz="1400" i="1" dirty="0" err="1"/>
              <a:t>vuliri</a:t>
            </a:r>
            <a:r>
              <a:rPr lang="en-US" sz="1400" dirty="0"/>
              <a:t> in the present tense. What are the forms that we learned? Let’s review them </a:t>
            </a:r>
            <a:r>
              <a:rPr lang="en-US" sz="1400" i="1" dirty="0" err="1"/>
              <a:t>nzemmula</a:t>
            </a:r>
            <a:r>
              <a:rPr lang="en-US" sz="1400" i="1" dirty="0"/>
              <a:t>. </a:t>
            </a:r>
            <a:r>
              <a:rPr lang="en-US" sz="1400" dirty="0"/>
              <a:t>Repeat after me:</a:t>
            </a:r>
          </a:p>
          <a:p>
            <a:r>
              <a:rPr lang="en-US" sz="1400" dirty="0" err="1"/>
              <a:t>Vogghiu</a:t>
            </a:r>
            <a:r>
              <a:rPr lang="en-US" sz="1400" dirty="0"/>
              <a:t>, </a:t>
            </a:r>
            <a:r>
              <a:rPr lang="en-US" sz="1400" dirty="0" err="1"/>
              <a:t>voi</a:t>
            </a:r>
            <a:r>
              <a:rPr lang="en-US" sz="1400" dirty="0"/>
              <a:t>, </a:t>
            </a:r>
            <a:r>
              <a:rPr lang="en-US" sz="1400" dirty="0" err="1"/>
              <a:t>voli</a:t>
            </a:r>
            <a:r>
              <a:rPr lang="en-US" sz="1400" dirty="0"/>
              <a:t>, </a:t>
            </a:r>
            <a:r>
              <a:rPr lang="en-US" sz="1400" dirty="0" err="1"/>
              <a:t>vulemu</a:t>
            </a:r>
            <a:r>
              <a:rPr lang="en-US" sz="1400" dirty="0"/>
              <a:t>, </a:t>
            </a:r>
            <a:r>
              <a:rPr lang="en-US" sz="1400" dirty="0" err="1"/>
              <a:t>vuliti</a:t>
            </a:r>
            <a:r>
              <a:rPr lang="en-US" sz="1400" dirty="0"/>
              <a:t>, </a:t>
            </a:r>
            <a:r>
              <a:rPr lang="en-US" sz="1400" dirty="0" err="1"/>
              <a:t>vonnu</a:t>
            </a:r>
            <a:r>
              <a:rPr lang="en-US" sz="1400" dirty="0"/>
              <a:t>. What are the subject pronouns that are associated with these forms?</a:t>
            </a:r>
          </a:p>
          <a:p>
            <a:r>
              <a:rPr lang="en-US" sz="1400" dirty="0"/>
              <a:t>Io, </a:t>
            </a:r>
            <a:r>
              <a:rPr lang="en-US" sz="1400" dirty="0" err="1"/>
              <a:t>tu</a:t>
            </a:r>
            <a:r>
              <a:rPr lang="en-US" sz="1400" dirty="0"/>
              <a:t>, </a:t>
            </a:r>
            <a:r>
              <a:rPr lang="en-US" sz="1400" dirty="0" err="1"/>
              <a:t>iddu</a:t>
            </a:r>
            <a:r>
              <a:rPr lang="en-US" sz="1400" dirty="0"/>
              <a:t>, </a:t>
            </a:r>
            <a:r>
              <a:rPr lang="en-US" sz="1400" dirty="0" err="1"/>
              <a:t>idda</a:t>
            </a:r>
            <a:r>
              <a:rPr lang="en-US" sz="1400" dirty="0"/>
              <a:t>, </a:t>
            </a:r>
            <a:r>
              <a:rPr lang="en-US" sz="1400" dirty="0" err="1"/>
              <a:t>nui</a:t>
            </a:r>
            <a:r>
              <a:rPr lang="en-US" sz="1400" dirty="0"/>
              <a:t>, </a:t>
            </a:r>
            <a:r>
              <a:rPr lang="en-US" sz="1400" dirty="0" err="1"/>
              <a:t>vui</a:t>
            </a:r>
            <a:r>
              <a:rPr lang="en-US" sz="1400" dirty="0"/>
              <a:t>, </a:t>
            </a:r>
            <a:r>
              <a:rPr lang="en-US" sz="1400" dirty="0" err="1"/>
              <a:t>iddi</a:t>
            </a:r>
            <a:r>
              <a:rPr lang="en-US" sz="1400" dirty="0"/>
              <a:t>. Now connect the subject pronoun with the correct verb form:</a:t>
            </a:r>
          </a:p>
          <a:p>
            <a:r>
              <a:rPr lang="en-US" sz="1400" dirty="0"/>
              <a:t>Instructor: </a:t>
            </a:r>
            <a:r>
              <a:rPr lang="en-US" sz="1400" dirty="0" err="1"/>
              <a:t>Vogghiu</a:t>
            </a:r>
            <a:r>
              <a:rPr lang="en-US" sz="1400" dirty="0"/>
              <a:t>	.	Student: io </a:t>
            </a:r>
            <a:r>
              <a:rPr lang="en-US" sz="1400" dirty="0" err="1"/>
              <a:t>vogghiu</a:t>
            </a:r>
            <a:endParaRPr lang="en-US" sz="1400" dirty="0"/>
          </a:p>
          <a:p>
            <a:r>
              <a:rPr lang="en-US" sz="1400" dirty="0"/>
              <a:t>Instructor: </a:t>
            </a:r>
            <a:r>
              <a:rPr lang="en-US" sz="1400" dirty="0" err="1"/>
              <a:t>voi</a:t>
            </a:r>
            <a:r>
              <a:rPr lang="en-US" sz="1400" dirty="0"/>
              <a:t>			Student: </a:t>
            </a:r>
            <a:r>
              <a:rPr lang="en-US" sz="1400" dirty="0" err="1"/>
              <a:t>tu</a:t>
            </a:r>
            <a:r>
              <a:rPr lang="en-US" sz="1400" dirty="0"/>
              <a:t> </a:t>
            </a:r>
            <a:r>
              <a:rPr lang="en-US" sz="1400" dirty="0" err="1"/>
              <a:t>voi</a:t>
            </a:r>
            <a:endParaRPr lang="en-US" sz="1400" dirty="0"/>
          </a:p>
          <a:p>
            <a:r>
              <a:rPr lang="en-US" sz="1400" dirty="0"/>
              <a:t>Instructor: </a:t>
            </a:r>
            <a:r>
              <a:rPr lang="en-US" sz="1400" dirty="0" err="1"/>
              <a:t>voli</a:t>
            </a:r>
            <a:r>
              <a:rPr lang="en-US" sz="1400" dirty="0"/>
              <a:t>			Student: </a:t>
            </a:r>
            <a:r>
              <a:rPr lang="en-US" sz="1400" dirty="0" err="1"/>
              <a:t>iddu</a:t>
            </a:r>
            <a:r>
              <a:rPr lang="en-US" sz="1400" dirty="0"/>
              <a:t> </a:t>
            </a:r>
            <a:r>
              <a:rPr lang="en-US" sz="1400" dirty="0" err="1"/>
              <a:t>voli</a:t>
            </a:r>
            <a:r>
              <a:rPr lang="en-US" sz="1400" dirty="0"/>
              <a:t>, or </a:t>
            </a:r>
            <a:r>
              <a:rPr lang="en-US" sz="1400" dirty="0" err="1"/>
              <a:t>idda</a:t>
            </a:r>
            <a:r>
              <a:rPr lang="en-US" sz="1400" dirty="0"/>
              <a:t> </a:t>
            </a:r>
            <a:r>
              <a:rPr lang="en-US" sz="1400" dirty="0" err="1"/>
              <a:t>voli</a:t>
            </a:r>
            <a:endParaRPr lang="en-US" sz="1400" dirty="0"/>
          </a:p>
          <a:p>
            <a:r>
              <a:rPr lang="en-US" sz="1400" dirty="0"/>
              <a:t>Instructor: </a:t>
            </a:r>
            <a:r>
              <a:rPr lang="en-US" sz="1400" dirty="0" err="1"/>
              <a:t>vulemu</a:t>
            </a:r>
            <a:r>
              <a:rPr lang="en-US" sz="1400" dirty="0"/>
              <a:t>		Student: Nui </a:t>
            </a:r>
            <a:r>
              <a:rPr lang="en-US" sz="1400" dirty="0" err="1"/>
              <a:t>vulemu</a:t>
            </a:r>
            <a:endParaRPr lang="en-US" sz="1400" dirty="0"/>
          </a:p>
          <a:p>
            <a:r>
              <a:rPr lang="en-US" sz="1400" dirty="0"/>
              <a:t>Instructor: </a:t>
            </a:r>
            <a:r>
              <a:rPr lang="en-US" sz="1400" dirty="0" err="1"/>
              <a:t>vuliti</a:t>
            </a:r>
            <a:r>
              <a:rPr lang="en-US" sz="1400" dirty="0"/>
              <a:t>			Student: </a:t>
            </a:r>
            <a:r>
              <a:rPr lang="en-US" sz="1400" dirty="0" err="1"/>
              <a:t>vui</a:t>
            </a:r>
            <a:r>
              <a:rPr lang="en-US" sz="1400" dirty="0"/>
              <a:t> </a:t>
            </a:r>
            <a:r>
              <a:rPr lang="en-US" sz="1400" dirty="0" err="1"/>
              <a:t>vuliti</a:t>
            </a:r>
            <a:endParaRPr lang="en-US" sz="1400" dirty="0"/>
          </a:p>
          <a:p>
            <a:r>
              <a:rPr lang="en-US" sz="1400" dirty="0"/>
              <a:t>Instructor: </a:t>
            </a:r>
            <a:r>
              <a:rPr lang="en-US" sz="1400" dirty="0" err="1"/>
              <a:t>vonnu</a:t>
            </a:r>
            <a:r>
              <a:rPr lang="en-US" sz="1400" dirty="0"/>
              <a:t>			Student: </a:t>
            </a:r>
            <a:r>
              <a:rPr lang="en-US" sz="1400" dirty="0" err="1"/>
              <a:t>Iddi</a:t>
            </a:r>
            <a:r>
              <a:rPr lang="en-US" sz="1400" dirty="0"/>
              <a:t> </a:t>
            </a:r>
            <a:r>
              <a:rPr lang="en-US" sz="1400" dirty="0" err="1"/>
              <a:t>vonnu</a:t>
            </a:r>
            <a:endParaRPr lang="en-US" sz="1400" dirty="0"/>
          </a:p>
        </p:txBody>
      </p:sp>
      <p:pic>
        <p:nvPicPr>
          <p:cNvPr id="4" name="Recorded Sound">
            <a:hlinkClick r:id="" action="ppaction://media"/>
            <a:extLst>
              <a:ext uri="{FF2B5EF4-FFF2-40B4-BE49-F238E27FC236}">
                <a16:creationId xmlns:a16="http://schemas.microsoft.com/office/drawing/2014/main" id="{B5FCC870-A3ED-4A3E-AF92-6C01025CEC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0753" y="159416"/>
            <a:ext cx="609600" cy="609600"/>
          </a:xfrm>
          <a:prstGeom prst="rect">
            <a:avLst/>
          </a:prstGeom>
        </p:spPr>
      </p:pic>
    </p:spTree>
    <p:extLst>
      <p:ext uri="{BB962C8B-B14F-4D97-AF65-F5344CB8AC3E}">
        <p14:creationId xmlns:p14="http://schemas.microsoft.com/office/powerpoint/2010/main" val="340821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6922E-8536-4C71-8788-D7E28007B31F}"/>
              </a:ext>
            </a:extLst>
          </p:cNvPr>
          <p:cNvSpPr>
            <a:spLocks noGrp="1"/>
          </p:cNvSpPr>
          <p:nvPr>
            <p:ph idx="1"/>
          </p:nvPr>
        </p:nvSpPr>
        <p:spPr>
          <a:xfrm>
            <a:off x="1015014" y="769016"/>
            <a:ext cx="9493250" cy="4870524"/>
          </a:xfrm>
        </p:spPr>
        <p:txBody>
          <a:bodyPr>
            <a:normAutofit fontScale="92500" lnSpcReduction="10000"/>
          </a:bodyPr>
          <a:lstStyle/>
          <a:p>
            <a:r>
              <a:rPr lang="en-US" dirty="0"/>
              <a:t>Instructor: The first person pronoun is different depending on where you are in Sicily: These are the forms you may hear: Eu, (Palermo) </a:t>
            </a:r>
            <a:r>
              <a:rPr lang="en-US" dirty="0" err="1"/>
              <a:t>iu</a:t>
            </a:r>
            <a:r>
              <a:rPr lang="en-US" dirty="0"/>
              <a:t>, (pronounced as the English You) in Catania, io (pronounced as </a:t>
            </a:r>
            <a:r>
              <a:rPr lang="en-US" dirty="0" err="1"/>
              <a:t>yoh</a:t>
            </a:r>
            <a:r>
              <a:rPr lang="en-US" dirty="0"/>
              <a:t>) in Messina province and </a:t>
            </a:r>
            <a:r>
              <a:rPr lang="en-US" dirty="0" err="1"/>
              <a:t>iu</a:t>
            </a:r>
            <a:r>
              <a:rPr lang="en-US" dirty="0"/>
              <a:t>, in other parts and in some places you may even hear i for I.</a:t>
            </a:r>
          </a:p>
          <a:p>
            <a:r>
              <a:rPr lang="en-US" dirty="0"/>
              <a:t>Now connect the subject pronouns with the correct form of </a:t>
            </a:r>
            <a:r>
              <a:rPr lang="en-US" i="1" dirty="0" err="1"/>
              <a:t>Vuliri</a:t>
            </a:r>
            <a:r>
              <a:rPr lang="en-US" dirty="0"/>
              <a:t> in the Present tense::</a:t>
            </a:r>
          </a:p>
          <a:p>
            <a:r>
              <a:rPr lang="en-US" dirty="0"/>
              <a:t>Instructor: io 	</a:t>
            </a:r>
            <a:r>
              <a:rPr lang="en-US"/>
              <a:t>		Student</a:t>
            </a:r>
            <a:r>
              <a:rPr lang="en-US" dirty="0"/>
              <a:t>: io </a:t>
            </a:r>
            <a:r>
              <a:rPr lang="en-US" dirty="0" err="1"/>
              <a:t>vogghiu</a:t>
            </a:r>
            <a:endParaRPr lang="en-US" dirty="0"/>
          </a:p>
          <a:p>
            <a:r>
              <a:rPr lang="en-US" dirty="0"/>
              <a:t>Instructor: </a:t>
            </a:r>
            <a:r>
              <a:rPr lang="en-US" dirty="0" err="1"/>
              <a:t>tu</a:t>
            </a:r>
            <a:r>
              <a:rPr lang="en-US" dirty="0"/>
              <a:t>			Student: </a:t>
            </a:r>
            <a:r>
              <a:rPr lang="en-US" dirty="0" err="1"/>
              <a:t>tu</a:t>
            </a:r>
            <a:r>
              <a:rPr lang="en-US" dirty="0"/>
              <a:t> </a:t>
            </a:r>
            <a:r>
              <a:rPr lang="en-US" dirty="0" err="1"/>
              <a:t>voi</a:t>
            </a:r>
            <a:r>
              <a:rPr lang="en-US" dirty="0"/>
              <a:t> </a:t>
            </a:r>
          </a:p>
          <a:p>
            <a:r>
              <a:rPr lang="en-US" dirty="0"/>
              <a:t>Instructor: </a:t>
            </a:r>
            <a:r>
              <a:rPr lang="en-US" dirty="0" err="1"/>
              <a:t>iddu</a:t>
            </a:r>
            <a:r>
              <a:rPr lang="en-US" dirty="0"/>
              <a:t>		Student: </a:t>
            </a:r>
            <a:r>
              <a:rPr lang="en-US" dirty="0" err="1"/>
              <a:t>iddu</a:t>
            </a:r>
            <a:r>
              <a:rPr lang="en-US" dirty="0"/>
              <a:t> </a:t>
            </a:r>
            <a:r>
              <a:rPr lang="en-US" dirty="0" err="1"/>
              <a:t>voli</a:t>
            </a:r>
            <a:endParaRPr lang="en-US" dirty="0"/>
          </a:p>
          <a:p>
            <a:r>
              <a:rPr lang="en-US" dirty="0"/>
              <a:t>Instructor: </a:t>
            </a:r>
            <a:r>
              <a:rPr lang="en-US" dirty="0" err="1"/>
              <a:t>idda</a:t>
            </a:r>
            <a:r>
              <a:rPr lang="en-US" dirty="0"/>
              <a:t>		Student: </a:t>
            </a:r>
            <a:r>
              <a:rPr lang="en-US" dirty="0" err="1"/>
              <a:t>idda</a:t>
            </a:r>
            <a:r>
              <a:rPr lang="en-US" dirty="0"/>
              <a:t> </a:t>
            </a:r>
            <a:r>
              <a:rPr lang="en-US" dirty="0" err="1"/>
              <a:t>voli</a:t>
            </a:r>
            <a:endParaRPr lang="en-US" dirty="0"/>
          </a:p>
          <a:p>
            <a:r>
              <a:rPr lang="en-US" dirty="0"/>
              <a:t>Instructor: </a:t>
            </a:r>
            <a:r>
              <a:rPr lang="en-US" dirty="0" err="1"/>
              <a:t>nui</a:t>
            </a:r>
            <a:r>
              <a:rPr lang="en-US" dirty="0"/>
              <a:t>		Student: </a:t>
            </a:r>
            <a:r>
              <a:rPr lang="en-US" dirty="0" err="1"/>
              <a:t>nui</a:t>
            </a:r>
            <a:r>
              <a:rPr lang="en-US" dirty="0"/>
              <a:t> </a:t>
            </a:r>
            <a:r>
              <a:rPr lang="en-US" dirty="0" err="1"/>
              <a:t>vulemu</a:t>
            </a:r>
            <a:endParaRPr lang="en-US" dirty="0"/>
          </a:p>
          <a:p>
            <a:r>
              <a:rPr lang="en-US" dirty="0"/>
              <a:t>Instructor: </a:t>
            </a:r>
            <a:r>
              <a:rPr lang="en-US" dirty="0" err="1"/>
              <a:t>vui</a:t>
            </a:r>
            <a:r>
              <a:rPr lang="en-US" dirty="0"/>
              <a:t>		Student: </a:t>
            </a:r>
            <a:r>
              <a:rPr lang="en-US" dirty="0" err="1"/>
              <a:t>vui</a:t>
            </a:r>
            <a:r>
              <a:rPr lang="en-US" dirty="0"/>
              <a:t> </a:t>
            </a:r>
            <a:r>
              <a:rPr lang="en-US" dirty="0" err="1"/>
              <a:t>vuliti</a:t>
            </a:r>
            <a:endParaRPr lang="en-US" dirty="0"/>
          </a:p>
          <a:p>
            <a:r>
              <a:rPr lang="en-US" dirty="0"/>
              <a:t>Instructor: </a:t>
            </a:r>
            <a:r>
              <a:rPr lang="en-US" dirty="0" err="1"/>
              <a:t>iddi</a:t>
            </a:r>
            <a:r>
              <a:rPr lang="en-US" dirty="0"/>
              <a:t>		Student: </a:t>
            </a:r>
            <a:r>
              <a:rPr lang="en-US" dirty="0" err="1"/>
              <a:t>iddi</a:t>
            </a:r>
            <a:r>
              <a:rPr lang="en-US" dirty="0"/>
              <a:t> </a:t>
            </a:r>
            <a:r>
              <a:rPr lang="en-US" dirty="0" err="1"/>
              <a:t>vonnu</a:t>
            </a:r>
            <a:endParaRPr lang="en-US" dirty="0"/>
          </a:p>
        </p:txBody>
      </p:sp>
      <p:pic>
        <p:nvPicPr>
          <p:cNvPr id="2" name="Recorded Sound">
            <a:hlinkClick r:id="" action="ppaction://media"/>
            <a:extLst>
              <a:ext uri="{FF2B5EF4-FFF2-40B4-BE49-F238E27FC236}">
                <a16:creationId xmlns:a16="http://schemas.microsoft.com/office/drawing/2014/main" id="{B19F00B7-3C11-442A-98C4-5BCC0D539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7386" y="159416"/>
            <a:ext cx="609600" cy="609600"/>
          </a:xfrm>
          <a:prstGeom prst="rect">
            <a:avLst/>
          </a:prstGeom>
        </p:spPr>
      </p:pic>
    </p:spTree>
    <p:extLst>
      <p:ext uri="{BB962C8B-B14F-4D97-AF65-F5344CB8AC3E}">
        <p14:creationId xmlns:p14="http://schemas.microsoft.com/office/powerpoint/2010/main" val="15862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266</TotalTime>
  <Words>1120</Words>
  <Application>Microsoft Office PowerPoint</Application>
  <PresentationFormat>Widescreen</PresentationFormat>
  <Paragraphs>67</Paragraphs>
  <Slides>8</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Ion</vt:lpstr>
      <vt:lpstr>Learn Sicilian/ Mparamu lu Sicilanu</vt:lpstr>
      <vt:lpstr>Lessons 2</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Sicilian/ Mparamu lu Sicilanu</dc:title>
  <dc:creator>Gaetano Cipolla</dc:creator>
  <cp:lastModifiedBy>Wojciech Piekielniak | Teams</cp:lastModifiedBy>
  <cp:revision>11</cp:revision>
  <dcterms:created xsi:type="dcterms:W3CDTF">2022-01-08T02:06:45Z</dcterms:created>
  <dcterms:modified xsi:type="dcterms:W3CDTF">2022-04-21T22:27:53Z</dcterms:modified>
</cp:coreProperties>
</file>