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71" d="100"/>
          <a:sy n="71" d="100"/>
        </p:scale>
        <p:origin x="90" y="10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7303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025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82180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15371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4002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14392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5783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7852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91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805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198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35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308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171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667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196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765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1/12/2022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29308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43FDD-BF19-4ECA-B2BC-62B25E8C59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82382" y="1454964"/>
            <a:ext cx="6261917" cy="3308840"/>
          </a:xfrm>
        </p:spPr>
        <p:txBody>
          <a:bodyPr>
            <a:normAutofit/>
          </a:bodyPr>
          <a:lstStyle/>
          <a:p>
            <a:r>
              <a:rPr lang="en-US" sz="5600"/>
              <a:t>Learn Sicilian/Mparamu </a:t>
            </a:r>
            <a:r>
              <a:rPr lang="en-US" sz="5600" err="1"/>
              <a:t>lu</a:t>
            </a:r>
            <a:r>
              <a:rPr lang="en-US" sz="5600"/>
              <a:t> </a:t>
            </a:r>
            <a:r>
              <a:rPr lang="en-US" sz="5600" err="1"/>
              <a:t>sicilianu</a:t>
            </a:r>
            <a:endParaRPr lang="en-US" sz="56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F3F03F-75D1-4D6B-8159-D7FFDF871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82382" y="4763803"/>
            <a:ext cx="6261917" cy="1464378"/>
          </a:xfrm>
        </p:spPr>
        <p:txBody>
          <a:bodyPr>
            <a:normAutofit/>
          </a:bodyPr>
          <a:lstStyle/>
          <a:p>
            <a:r>
              <a:rPr lang="en-US"/>
              <a:t>Interactive Lessons </a:t>
            </a:r>
          </a:p>
          <a:p>
            <a:r>
              <a:rPr lang="en-US"/>
              <a:t>with Professor Gaetano Cipolla</a:t>
            </a:r>
          </a:p>
          <a:p>
            <a:r>
              <a:rPr lang="en-US"/>
              <a:t>Lesson I</a:t>
            </a:r>
          </a:p>
        </p:txBody>
      </p:sp>
      <p:pic>
        <p:nvPicPr>
          <p:cNvPr id="4" name="Picture 3" descr="Balena in acqua">
            <a:extLst>
              <a:ext uri="{FF2B5EF4-FFF2-40B4-BE49-F238E27FC236}">
                <a16:creationId xmlns:a16="http://schemas.microsoft.com/office/drawing/2014/main" id="{C0A61287-B71E-4B9B-ACB6-0DC8760BA7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80" r="18534"/>
          <a:stretch/>
        </p:blipFill>
        <p:spPr>
          <a:xfrm>
            <a:off x="-1" y="10"/>
            <a:ext cx="4634681" cy="6857990"/>
          </a:xfrm>
          <a:prstGeom prst="rect">
            <a:avLst/>
          </a:prstGeom>
        </p:spPr>
      </p:pic>
      <p:pic>
        <p:nvPicPr>
          <p:cNvPr id="6" name="Picture 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19461405-E00E-4B76-889A-972F700391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48" y="-10"/>
            <a:ext cx="45742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7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C8E20-0B08-4973-B271-3295B7095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Lesson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81F7B1-ADD5-4B28-9451-432B781FC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>
                <a:latin typeface="Adobe Garamond Pro" panose="02020502060506020403" pitchFamily="18" charset="0"/>
              </a:rPr>
              <a:t>In this lesson you will learn that Sicilian has two categories of verbs, those that end in </a:t>
            </a:r>
            <a:r>
              <a:rPr lang="en-US" sz="2000" i="1" dirty="0" err="1">
                <a:latin typeface="Adobe Garamond Pro" panose="02020502060506020403" pitchFamily="18" charset="0"/>
              </a:rPr>
              <a:t>ari</a:t>
            </a:r>
            <a:r>
              <a:rPr lang="en-US" sz="2000" dirty="0">
                <a:latin typeface="Adobe Garamond Pro" panose="02020502060506020403" pitchFamily="18" charset="0"/>
              </a:rPr>
              <a:t> like </a:t>
            </a:r>
            <a:r>
              <a:rPr lang="en-US" sz="2000" i="1" dirty="0" err="1">
                <a:latin typeface="Adobe Garamond Pro" panose="02020502060506020403" pitchFamily="18" charset="0"/>
              </a:rPr>
              <a:t>parrari</a:t>
            </a:r>
            <a:r>
              <a:rPr lang="en-US" sz="2000" dirty="0">
                <a:latin typeface="Adobe Garamond Pro" panose="02020502060506020403" pitchFamily="18" charset="0"/>
              </a:rPr>
              <a:t>, (to speak) and </a:t>
            </a:r>
            <a:r>
              <a:rPr lang="en-US" sz="2000" i="1" dirty="0" err="1">
                <a:latin typeface="Adobe Garamond Pro" panose="02020502060506020403" pitchFamily="18" charset="0"/>
              </a:rPr>
              <a:t>mparari</a:t>
            </a:r>
            <a:r>
              <a:rPr lang="en-US" sz="2000" dirty="0">
                <a:latin typeface="Adobe Garamond Pro" panose="02020502060506020403" pitchFamily="18" charset="0"/>
              </a:rPr>
              <a:t> (to learn),  and those that end in </a:t>
            </a:r>
            <a:r>
              <a:rPr lang="en-US" sz="2000" i="1" dirty="0" err="1">
                <a:latin typeface="Adobe Garamond Pro" panose="02020502060506020403" pitchFamily="18" charset="0"/>
              </a:rPr>
              <a:t>iri</a:t>
            </a:r>
            <a:r>
              <a:rPr lang="en-US" sz="2000" dirty="0">
                <a:latin typeface="Adobe Garamond Pro" panose="02020502060506020403" pitchFamily="18" charset="0"/>
              </a:rPr>
              <a:t> like </a:t>
            </a:r>
            <a:r>
              <a:rPr lang="en-US" sz="2000" i="1" dirty="0" err="1">
                <a:latin typeface="Adobe Garamond Pro" panose="02020502060506020403" pitchFamily="18" charset="0"/>
              </a:rPr>
              <a:t>scriviri</a:t>
            </a:r>
            <a:r>
              <a:rPr lang="en-US" sz="2000" dirty="0">
                <a:latin typeface="Adobe Garamond Pro" panose="02020502060506020403" pitchFamily="18" charset="0"/>
              </a:rPr>
              <a:t> (to write) and </a:t>
            </a:r>
            <a:r>
              <a:rPr lang="en-US" sz="2000" i="1" dirty="0" err="1">
                <a:latin typeface="Adobe Garamond Pro" panose="02020502060506020403" pitchFamily="18" charset="0"/>
              </a:rPr>
              <a:t>rispunniri</a:t>
            </a:r>
            <a:r>
              <a:rPr lang="en-US" sz="2000" dirty="0">
                <a:latin typeface="Adobe Garamond Pro" panose="02020502060506020403" pitchFamily="18" charset="0"/>
              </a:rPr>
              <a:t> (to answer).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You will also learn the first two persons of the verb </a:t>
            </a:r>
            <a:r>
              <a:rPr lang="en-US" sz="2000" i="1" dirty="0" err="1">
                <a:latin typeface="Adobe Garamond Pro" panose="02020502060506020403" pitchFamily="18" charset="0"/>
              </a:rPr>
              <a:t>vuliri</a:t>
            </a:r>
            <a:r>
              <a:rPr lang="en-US" sz="2000" dirty="0">
                <a:latin typeface="Adobe Garamond Pro" panose="02020502060506020403" pitchFamily="18" charset="0"/>
              </a:rPr>
              <a:t> (to want) in the present tense: </a:t>
            </a:r>
            <a:r>
              <a:rPr lang="en-US" sz="2000" i="1" dirty="0" err="1">
                <a:latin typeface="Adobe Garamond Pro" panose="02020502060506020403" pitchFamily="18" charset="0"/>
              </a:rPr>
              <a:t>Vogghiu</a:t>
            </a:r>
            <a:r>
              <a:rPr lang="en-US" sz="2000" dirty="0">
                <a:latin typeface="Adobe Garamond Pro" panose="02020502060506020403" pitchFamily="18" charset="0"/>
              </a:rPr>
              <a:t> (I want) and </a:t>
            </a:r>
            <a:r>
              <a:rPr lang="en-US" sz="2000" i="1" dirty="0" err="1">
                <a:latin typeface="Adobe Garamond Pro" panose="02020502060506020403" pitchFamily="18" charset="0"/>
              </a:rPr>
              <a:t>voi</a:t>
            </a:r>
            <a:r>
              <a:rPr lang="en-US" sz="2000" dirty="0">
                <a:latin typeface="Adobe Garamond Pro" panose="02020502060506020403" pitchFamily="18" charset="0"/>
              </a:rPr>
              <a:t> (you want). The verb </a:t>
            </a:r>
            <a:r>
              <a:rPr lang="en-US" sz="2000" i="1" dirty="0" err="1">
                <a:latin typeface="Adobe Garamond Pro" panose="02020502060506020403" pitchFamily="18" charset="0"/>
              </a:rPr>
              <a:t>vuliri</a:t>
            </a:r>
            <a:r>
              <a:rPr lang="en-US" sz="2000" dirty="0">
                <a:latin typeface="Adobe Garamond Pro" panose="02020502060506020403" pitchFamily="18" charset="0"/>
              </a:rPr>
              <a:t> is a useful verb because you can combine it with the infinitive of other verbs and you can form dozens of sentences like “I want to learn Sicilian, I want to take a walk, you want to write in Sicilian” etc.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You will also learn how to formulate questions and how to answer in the affirmative and in the negative form.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Please listen to the instructions and try to answer the questions by imitating the instructor’s pronunciation. Let’s begin!</a:t>
            </a:r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A19B1D-193B-4A3E-8571-E53E1ECBBC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6468" y="3035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4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C6FD8-D15C-4EF5-A2B2-1378CE7DE3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03356" y="1101725"/>
            <a:ext cx="11004550" cy="5756275"/>
          </a:xfrm>
        </p:spPr>
        <p:txBody>
          <a:bodyPr>
            <a:normAutofit/>
          </a:bodyPr>
          <a:lstStyle/>
          <a:p>
            <a:r>
              <a:rPr lang="en-US" dirty="0">
                <a:latin typeface="Adobe Garamond Pro" panose="02020502060506020403" pitchFamily="18" charset="0"/>
              </a:rPr>
              <a:t>This is an interactive exercise. I will play the part of the instructor, and as you are not here, I will play your part as well, leaving some time for you to answer. You should use my answers to check your pronunciation. 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Let’s start with a question: What do you want to do? </a:t>
            </a:r>
            <a:r>
              <a:rPr lang="en-US" i="1" dirty="0">
                <a:latin typeface="Adobe Garamond Pro" panose="02020502060506020403" pitchFamily="18" charset="0"/>
              </a:rPr>
              <a:t>Chi </a:t>
            </a:r>
            <a:r>
              <a:rPr lang="en-US" i="1" dirty="0" err="1">
                <a:latin typeface="Adobe Garamond Pro" panose="02020502060506020403" pitchFamily="18" charset="0"/>
              </a:rPr>
              <a:t>voi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fari</a:t>
            </a:r>
            <a:r>
              <a:rPr lang="en-US" i="1" dirty="0">
                <a:latin typeface="Adobe Garamond Pro" panose="02020502060506020403" pitchFamily="18" charset="0"/>
              </a:rPr>
              <a:t>?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Repeat after me: </a:t>
            </a:r>
            <a:r>
              <a:rPr lang="en-US" i="1" dirty="0">
                <a:latin typeface="Adobe Garamond Pro" panose="02020502060506020403" pitchFamily="18" charset="0"/>
              </a:rPr>
              <a:t>Chi </a:t>
            </a:r>
            <a:r>
              <a:rPr lang="en-US" i="1" dirty="0" err="1">
                <a:latin typeface="Adobe Garamond Pro" panose="02020502060506020403" pitchFamily="18" charset="0"/>
              </a:rPr>
              <a:t>voi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fari</a:t>
            </a:r>
            <a:r>
              <a:rPr lang="en-US" i="1" dirty="0">
                <a:latin typeface="Adobe Garamond Pro" panose="02020502060506020403" pitchFamily="18" charset="0"/>
              </a:rPr>
              <a:t>? </a:t>
            </a:r>
            <a:r>
              <a:rPr lang="en-US" dirty="0">
                <a:latin typeface="Adobe Garamond Pro" panose="02020502060506020403" pitchFamily="18" charset="0"/>
              </a:rPr>
              <a:t>Again, </a:t>
            </a:r>
            <a:r>
              <a:rPr lang="en-US" i="1" dirty="0">
                <a:latin typeface="Adobe Garamond Pro" panose="02020502060506020403" pitchFamily="18" charset="0"/>
              </a:rPr>
              <a:t>Chi </a:t>
            </a:r>
            <a:r>
              <a:rPr lang="en-US" i="1" dirty="0" err="1">
                <a:latin typeface="Adobe Garamond Pro" panose="02020502060506020403" pitchFamily="18" charset="0"/>
              </a:rPr>
              <a:t>voi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fari</a:t>
            </a:r>
            <a:r>
              <a:rPr lang="en-US" i="1" dirty="0">
                <a:latin typeface="Adobe Garamond Pro" panose="02020502060506020403" pitchFamily="18" charset="0"/>
              </a:rPr>
              <a:t>? </a:t>
            </a:r>
            <a:r>
              <a:rPr lang="en-US" dirty="0">
                <a:latin typeface="Adobe Garamond Pro" panose="02020502060506020403" pitchFamily="18" charset="0"/>
              </a:rPr>
              <a:t>Now ask me “What do you want to do?”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Student: </a:t>
            </a:r>
            <a:r>
              <a:rPr lang="en-US" i="1" dirty="0">
                <a:latin typeface="Adobe Garamond Pro" panose="02020502060506020403" pitchFamily="18" charset="0"/>
              </a:rPr>
              <a:t>Chi </a:t>
            </a:r>
            <a:r>
              <a:rPr lang="en-US" i="1" dirty="0" err="1">
                <a:latin typeface="Adobe Garamond Pro" panose="02020502060506020403" pitchFamily="18" charset="0"/>
              </a:rPr>
              <a:t>voi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fari</a:t>
            </a:r>
            <a:r>
              <a:rPr lang="en-US" i="1" dirty="0">
                <a:latin typeface="Adobe Garamond Pro" panose="02020502060506020403" pitchFamily="18" charset="0"/>
              </a:rPr>
              <a:t>?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Instructor: </a:t>
            </a:r>
            <a:r>
              <a:rPr lang="en-US" i="1" dirty="0" err="1">
                <a:latin typeface="Adobe Garamond Pro" panose="02020502060506020403" pitchFamily="18" charset="0"/>
              </a:rPr>
              <a:t>Vogghiu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mparari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lu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sicilianu</a:t>
            </a:r>
            <a:r>
              <a:rPr lang="en-US" dirty="0">
                <a:latin typeface="Adobe Garamond Pro" panose="02020502060506020403" pitchFamily="18" charset="0"/>
              </a:rPr>
              <a:t>. (I want to learn Sicilian.) Please repeat: </a:t>
            </a:r>
            <a:r>
              <a:rPr lang="en-US" i="1" dirty="0" err="1">
                <a:latin typeface="Adobe Garamond Pro" panose="02020502060506020403" pitchFamily="18" charset="0"/>
              </a:rPr>
              <a:t>Vogghiu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mparari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lu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sicilianu</a:t>
            </a:r>
            <a:r>
              <a:rPr lang="en-US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Student: </a:t>
            </a:r>
            <a:r>
              <a:rPr lang="en-US" i="1" dirty="0" err="1">
                <a:latin typeface="Adobe Garamond Pro" panose="02020502060506020403" pitchFamily="18" charset="0"/>
              </a:rPr>
              <a:t>Vogghiu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mparari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lu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sicilianu</a:t>
            </a:r>
            <a:r>
              <a:rPr lang="en-US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Instructor: Now I will ask you: </a:t>
            </a:r>
            <a:r>
              <a:rPr lang="en-US" i="1" dirty="0">
                <a:latin typeface="Adobe Garamond Pro" panose="02020502060506020403" pitchFamily="18" charset="0"/>
              </a:rPr>
              <a:t>Chi </a:t>
            </a:r>
            <a:r>
              <a:rPr lang="en-US" i="1" dirty="0" err="1">
                <a:latin typeface="Adobe Garamond Pro" panose="02020502060506020403" pitchFamily="18" charset="0"/>
              </a:rPr>
              <a:t>voi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fari</a:t>
            </a:r>
            <a:r>
              <a:rPr lang="en-US" i="1" dirty="0">
                <a:latin typeface="Adobe Garamond Pro" panose="02020502060506020403" pitchFamily="18" charset="0"/>
              </a:rPr>
              <a:t>?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Student: </a:t>
            </a:r>
            <a:r>
              <a:rPr lang="en-US" i="1" dirty="0" err="1">
                <a:latin typeface="Adobe Garamond Pro" panose="02020502060506020403" pitchFamily="18" charset="0"/>
              </a:rPr>
              <a:t>Vogghiu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mparari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lu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sicilianu</a:t>
            </a:r>
            <a:r>
              <a:rPr lang="en-US" i="1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dirty="0">
                <a:latin typeface="Adobe Garamond Pro" panose="02020502060506020403" pitchFamily="18" charset="0"/>
              </a:rPr>
              <a:t>Instructor: </a:t>
            </a:r>
            <a:r>
              <a:rPr lang="en-US" i="1" dirty="0" err="1">
                <a:latin typeface="Adobe Garamond Pro" panose="02020502060506020403" pitchFamily="18" charset="0"/>
              </a:rPr>
              <a:t>Bravu</a:t>
            </a:r>
            <a:r>
              <a:rPr lang="en-US" i="1" dirty="0">
                <a:latin typeface="Adobe Garamond Pro" panose="02020502060506020403" pitchFamily="18" charset="0"/>
              </a:rPr>
              <a:t>!</a:t>
            </a:r>
            <a:r>
              <a:rPr lang="en-US" dirty="0">
                <a:latin typeface="Adobe Garamond Pro" panose="02020502060506020403" pitchFamily="18" charset="0"/>
              </a:rPr>
              <a:t> (Excellent) In Sicilian the sentence </a:t>
            </a:r>
            <a:r>
              <a:rPr lang="en-US" i="1" dirty="0" err="1">
                <a:latin typeface="Adobe Garamond Pro" panose="02020502060506020403" pitchFamily="18" charset="0"/>
              </a:rPr>
              <a:t>voi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mparari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lu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sicilianu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dirty="0">
                <a:latin typeface="Adobe Garamond Pro" panose="02020502060506020403" pitchFamily="18" charset="0"/>
              </a:rPr>
              <a:t>simply means “You want to learn Sicilian.” To turn the sentence into a question all you need to do is change the intonation as follows: </a:t>
            </a:r>
            <a:r>
              <a:rPr lang="en-US" i="1" dirty="0" err="1">
                <a:latin typeface="Adobe Garamond Pro" panose="02020502060506020403" pitchFamily="18" charset="0"/>
              </a:rPr>
              <a:t>voi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mparari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lu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sicilianu</a:t>
            </a:r>
            <a:r>
              <a:rPr lang="en-US" i="1" dirty="0">
                <a:latin typeface="Adobe Garamond Pro" panose="02020502060506020403" pitchFamily="18" charset="0"/>
              </a:rPr>
              <a:t>?  </a:t>
            </a:r>
            <a:r>
              <a:rPr lang="en-US" dirty="0">
                <a:latin typeface="Adobe Garamond Pro" panose="02020502060506020403" pitchFamily="18" charset="0"/>
              </a:rPr>
              <a:t>It would help if you lean to the right as you ask the question: </a:t>
            </a:r>
            <a:r>
              <a:rPr lang="en-US" i="1" dirty="0" err="1">
                <a:latin typeface="Adobe Garamond Pro" panose="02020502060506020403" pitchFamily="18" charset="0"/>
              </a:rPr>
              <a:t>voi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mparari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lu</a:t>
            </a:r>
            <a:r>
              <a:rPr lang="en-US" i="1" dirty="0">
                <a:latin typeface="Adobe Garamond Pro" panose="02020502060506020403" pitchFamily="18" charset="0"/>
              </a:rPr>
              <a:t> </a:t>
            </a:r>
            <a:r>
              <a:rPr lang="en-US" i="1" dirty="0" err="1">
                <a:latin typeface="Adobe Garamond Pro" panose="02020502060506020403" pitchFamily="18" charset="0"/>
              </a:rPr>
              <a:t>sicilianu</a:t>
            </a:r>
            <a:r>
              <a:rPr lang="en-US" i="1" dirty="0">
                <a:latin typeface="Adobe Garamond Pro" panose="02020502060506020403" pitchFamily="18" charset="0"/>
              </a:rPr>
              <a:t>?  </a:t>
            </a:r>
            <a:r>
              <a:rPr lang="en-US" dirty="0">
                <a:latin typeface="Adobe Garamond Pro" panose="02020502060506020403" pitchFamily="18" charset="0"/>
              </a:rPr>
              <a:t>Try it!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BC85553-D989-4238-B341-72D0DC638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95261" y="130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54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4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C6FD8-D15C-4EF5-A2B2-1378CE7DE3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6612" y="1098550"/>
            <a:ext cx="10518775" cy="575945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Adobe Garamond Pro" panose="02020502060506020403" pitchFamily="18" charset="0"/>
              </a:rPr>
              <a:t>Instructor: now ask me the question: </a:t>
            </a:r>
            <a:r>
              <a:rPr lang="en-US" sz="2000" i="1" dirty="0" err="1">
                <a:latin typeface="Adobe Garamond Pro" panose="02020502060506020403" pitchFamily="18" charset="0"/>
              </a:rPr>
              <a:t>voi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mparari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lu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dirty="0">
                <a:latin typeface="Adobe Garamond Pro" panose="02020502060506020403" pitchFamily="18" charset="0"/>
              </a:rPr>
              <a:t>? Do you want to learn Sicilian?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Student: </a:t>
            </a:r>
            <a:r>
              <a:rPr lang="en-US" sz="2000" i="1" dirty="0" err="1">
                <a:latin typeface="Adobe Garamond Pro" panose="02020502060506020403" pitchFamily="18" charset="0"/>
              </a:rPr>
              <a:t>voi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mparari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lu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i="1" dirty="0">
                <a:latin typeface="Adobe Garamond Pro" panose="02020502060506020403" pitchFamily="18" charset="0"/>
              </a:rPr>
              <a:t>? 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Instructor: </a:t>
            </a:r>
            <a:r>
              <a:rPr lang="en-US" sz="2000" i="1" dirty="0" err="1">
                <a:latin typeface="Adobe Garamond Pro" panose="02020502060506020403" pitchFamily="18" charset="0"/>
              </a:rPr>
              <a:t>si</a:t>
            </a:r>
            <a:r>
              <a:rPr lang="en-US" sz="2000" i="1" dirty="0">
                <a:latin typeface="Adobe Garamond Pro" panose="02020502060506020403" pitchFamily="18" charset="0"/>
              </a:rPr>
              <a:t>, </a:t>
            </a:r>
            <a:r>
              <a:rPr lang="en-US" sz="2000" i="1" dirty="0" err="1">
                <a:latin typeface="Adobe Garamond Pro" panose="02020502060506020403" pitchFamily="18" charset="0"/>
              </a:rPr>
              <a:t>vogghiu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mparari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lu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i="1" dirty="0">
                <a:latin typeface="Adobe Garamond Pro" panose="02020502060506020403" pitchFamily="18" charset="0"/>
              </a:rPr>
              <a:t>. </a:t>
            </a:r>
            <a:r>
              <a:rPr lang="en-US" sz="2000" dirty="0">
                <a:latin typeface="Adobe Garamond Pro" panose="02020502060506020403" pitchFamily="18" charset="0"/>
              </a:rPr>
              <a:t>Please repeat after me</a:t>
            </a:r>
            <a:r>
              <a:rPr lang="en-US" sz="2000" i="1" dirty="0">
                <a:latin typeface="Adobe Garamond Pro" panose="02020502060506020403" pitchFamily="18" charset="0"/>
              </a:rPr>
              <a:t>: </a:t>
            </a:r>
            <a:r>
              <a:rPr lang="en-US" sz="2000" i="1" dirty="0" err="1">
                <a:latin typeface="Adobe Garamond Pro" panose="02020502060506020403" pitchFamily="18" charset="0"/>
              </a:rPr>
              <a:t>si</a:t>
            </a:r>
            <a:r>
              <a:rPr lang="en-US" sz="2000" i="1" dirty="0">
                <a:latin typeface="Adobe Garamond Pro" panose="02020502060506020403" pitchFamily="18" charset="0"/>
              </a:rPr>
              <a:t>, </a:t>
            </a:r>
            <a:r>
              <a:rPr lang="en-US" sz="2000" i="1" dirty="0" err="1">
                <a:latin typeface="Adobe Garamond Pro" panose="02020502060506020403" pitchFamily="18" charset="0"/>
              </a:rPr>
              <a:t>vogghiu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mparari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lu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i="1" dirty="0">
                <a:latin typeface="Adobe Garamond Pro" panose="02020502060506020403" pitchFamily="18" charset="0"/>
              </a:rPr>
              <a:t>. </a:t>
            </a:r>
            <a:r>
              <a:rPr lang="en-US" sz="2000" dirty="0">
                <a:latin typeface="Adobe Garamond Pro" panose="02020502060506020403" pitchFamily="18" charset="0"/>
              </a:rPr>
              <a:t>Now if you don’t want to learn Sicilian, just put </a:t>
            </a:r>
            <a:r>
              <a:rPr lang="en-US" sz="2000" i="1" dirty="0">
                <a:latin typeface="Adobe Garamond Pro" panose="02020502060506020403" pitchFamily="18" charset="0"/>
              </a:rPr>
              <a:t>non</a:t>
            </a:r>
            <a:r>
              <a:rPr lang="en-US" sz="2000" dirty="0">
                <a:latin typeface="Adobe Garamond Pro" panose="02020502060506020403" pitchFamily="18" charset="0"/>
              </a:rPr>
              <a:t> before the first verb: Ask me again if I want to learn Sicilian</a:t>
            </a:r>
            <a:r>
              <a:rPr lang="en-US" sz="2000" i="1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Student: </a:t>
            </a:r>
            <a:r>
              <a:rPr lang="en-US" sz="2000" i="1" dirty="0" err="1">
                <a:latin typeface="Adobe Garamond Pro" panose="02020502060506020403" pitchFamily="18" charset="0"/>
              </a:rPr>
              <a:t>voi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mparari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lu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i="1" dirty="0">
                <a:latin typeface="Adobe Garamond Pro" panose="02020502060506020403" pitchFamily="18" charset="0"/>
              </a:rPr>
              <a:t>?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Instructor: </a:t>
            </a:r>
            <a:r>
              <a:rPr lang="en-US" sz="2000" i="1" dirty="0">
                <a:latin typeface="Adobe Garamond Pro" panose="02020502060506020403" pitchFamily="18" charset="0"/>
              </a:rPr>
              <a:t>no, non </a:t>
            </a:r>
            <a:r>
              <a:rPr lang="en-US" sz="2000" i="1" dirty="0" err="1">
                <a:latin typeface="Adobe Garamond Pro" panose="02020502060506020403" pitchFamily="18" charset="0"/>
              </a:rPr>
              <a:t>vogghiu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mparari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lu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i="1" dirty="0">
                <a:latin typeface="Adobe Garamond Pro" panose="02020502060506020403" pitchFamily="18" charset="0"/>
              </a:rPr>
              <a:t>. </a:t>
            </a:r>
            <a:r>
              <a:rPr lang="en-US" sz="2000" dirty="0">
                <a:latin typeface="Adobe Garamond Pro" panose="02020502060506020403" pitchFamily="18" charset="0"/>
              </a:rPr>
              <a:t>Repeat after me: </a:t>
            </a:r>
            <a:r>
              <a:rPr lang="en-US" sz="2000" i="1" dirty="0">
                <a:latin typeface="Adobe Garamond Pro" panose="02020502060506020403" pitchFamily="18" charset="0"/>
              </a:rPr>
              <a:t>no, non </a:t>
            </a:r>
            <a:r>
              <a:rPr lang="en-US" sz="2000" i="1" dirty="0" err="1">
                <a:latin typeface="Adobe Garamond Pro" panose="02020502060506020403" pitchFamily="18" charset="0"/>
              </a:rPr>
              <a:t>vogghiu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mparari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lu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i="1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Instructor: Let’s learn a few more verbs</a:t>
            </a:r>
            <a:r>
              <a:rPr lang="en-US" sz="2000" i="1" dirty="0">
                <a:latin typeface="Adobe Garamond Pro" panose="02020502060506020403" pitchFamily="18" charset="0"/>
              </a:rPr>
              <a:t>. </a:t>
            </a:r>
            <a:r>
              <a:rPr lang="en-US" sz="2000" dirty="0">
                <a:latin typeface="Adobe Garamond Pro" panose="02020502060506020403" pitchFamily="18" charset="0"/>
              </a:rPr>
              <a:t>Ask me What do you want to do?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Student: </a:t>
            </a:r>
            <a:r>
              <a:rPr lang="en-US" sz="2000" i="1" dirty="0">
                <a:latin typeface="Adobe Garamond Pro" panose="02020502060506020403" pitchFamily="18" charset="0"/>
              </a:rPr>
              <a:t>Chi </a:t>
            </a:r>
            <a:r>
              <a:rPr lang="en-US" sz="2000" i="1" dirty="0" err="1">
                <a:latin typeface="Adobe Garamond Pro" panose="02020502060506020403" pitchFamily="18" charset="0"/>
              </a:rPr>
              <a:t>voi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fari</a:t>
            </a:r>
            <a:r>
              <a:rPr lang="en-US" sz="2000" i="1" dirty="0">
                <a:latin typeface="Adobe Garamond Pro" panose="02020502060506020403" pitchFamily="18" charset="0"/>
              </a:rPr>
              <a:t>?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Instructor: </a:t>
            </a:r>
            <a:r>
              <a:rPr lang="en-US" sz="2000" i="1" dirty="0" err="1">
                <a:latin typeface="Adobe Garamond Pro" panose="02020502060506020403" pitchFamily="18" charset="0"/>
              </a:rPr>
              <a:t>Vogghiu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parrari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dirty="0">
                <a:latin typeface="Adobe Garamond Pro" panose="02020502060506020403" pitchFamily="18" charset="0"/>
              </a:rPr>
              <a:t>. I want to speak Sicilian. Repeat it after me: 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Student: </a:t>
            </a:r>
            <a:r>
              <a:rPr lang="en-US" sz="2000" i="1" dirty="0" err="1">
                <a:latin typeface="Adobe Garamond Pro" panose="02020502060506020403" pitchFamily="18" charset="0"/>
              </a:rPr>
              <a:t>Vogghiu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parrari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i="1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sz="2000" dirty="0">
                <a:latin typeface="Adobe Garamond Pro" panose="02020502060506020403" pitchFamily="18" charset="0"/>
              </a:rPr>
              <a:t>Instructor: </a:t>
            </a:r>
            <a:r>
              <a:rPr lang="en-US" sz="2000" i="1" dirty="0" err="1">
                <a:latin typeface="Adobe Garamond Pro" panose="02020502060506020403" pitchFamily="18" charset="0"/>
              </a:rPr>
              <a:t>Voi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parrari</a:t>
            </a:r>
            <a:r>
              <a:rPr lang="en-US" sz="2000" i="1" dirty="0">
                <a:latin typeface="Adobe Garamond Pro" panose="02020502060506020403" pitchFamily="18" charset="0"/>
              </a:rPr>
              <a:t> </a:t>
            </a:r>
            <a:r>
              <a:rPr lang="en-US" sz="2000" i="1" dirty="0" err="1">
                <a:latin typeface="Adobe Garamond Pro" panose="02020502060506020403" pitchFamily="18" charset="0"/>
              </a:rPr>
              <a:t>sicilianu</a:t>
            </a:r>
            <a:r>
              <a:rPr lang="en-US" sz="2000" i="1" dirty="0">
                <a:latin typeface="Adobe Garamond Pro" panose="02020502060506020403" pitchFamily="18" charset="0"/>
              </a:rPr>
              <a:t>? </a:t>
            </a:r>
            <a:r>
              <a:rPr lang="en-US" sz="2000" dirty="0">
                <a:latin typeface="Adobe Garamond Pro" panose="02020502060506020403" pitchFamily="18" charset="0"/>
              </a:rPr>
              <a:t>Answer affirmatively!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1C60407-99AA-466C-81B4-273B435DC0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40129" y="1958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316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C6FD8-D15C-4EF5-A2B2-1378CE7DE3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281673" y="779213"/>
            <a:ext cx="10520362" cy="575627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dobe Garamond Pro" panose="02020502060506020403" pitchFamily="18" charset="0"/>
              </a:rPr>
              <a:t>Student: </a:t>
            </a:r>
            <a:r>
              <a:rPr lang="en-US" sz="2400" i="1" dirty="0">
                <a:latin typeface="Adobe Garamond Pro" panose="02020502060506020403" pitchFamily="18" charset="0"/>
              </a:rPr>
              <a:t>Si,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dirty="0">
                <a:latin typeface="Adobe Garamond Pro" panose="02020502060506020403" pitchFamily="18" charset="0"/>
              </a:rPr>
              <a:t>.</a:t>
            </a:r>
            <a:endParaRPr lang="en-US" sz="2400" i="1" dirty="0">
              <a:latin typeface="Adobe Garamond Pro" panose="02020502060506020403" pitchFamily="18" charset="0"/>
            </a:endParaRPr>
          </a:p>
          <a:p>
            <a:r>
              <a:rPr lang="en-US" sz="2400" dirty="0">
                <a:latin typeface="Adobe Garamond Pro" panose="02020502060506020403" pitchFamily="18" charset="0"/>
              </a:rPr>
              <a:t>Instructor: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giappunisi</a:t>
            </a:r>
            <a:r>
              <a:rPr lang="en-US" sz="2400" i="1" dirty="0">
                <a:latin typeface="Adobe Garamond Pro" panose="02020502060506020403" pitchFamily="18" charset="0"/>
              </a:rPr>
              <a:t>? </a:t>
            </a:r>
            <a:r>
              <a:rPr lang="en-US" sz="2400" dirty="0">
                <a:latin typeface="Adobe Garamond Pro" panose="02020502060506020403" pitchFamily="18" charset="0"/>
              </a:rPr>
              <a:t>Answer negatively!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Student: </a:t>
            </a:r>
            <a:r>
              <a:rPr lang="en-US" sz="2400" i="1" dirty="0">
                <a:latin typeface="Adobe Garamond Pro" panose="02020502060506020403" pitchFamily="18" charset="0"/>
              </a:rPr>
              <a:t>No, non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giappunisi</a:t>
            </a:r>
            <a:r>
              <a:rPr lang="en-US" sz="2400" dirty="0">
                <a:latin typeface="Adobe Garamond Pro" panose="02020502060506020403" pitchFamily="18" charset="0"/>
              </a:rPr>
              <a:t>. 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Instructor: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francisi</a:t>
            </a:r>
            <a:r>
              <a:rPr lang="en-US" sz="2400" i="1" dirty="0">
                <a:latin typeface="Adobe Garamond Pro" panose="02020502060506020403" pitchFamily="18" charset="0"/>
              </a:rPr>
              <a:t>? </a:t>
            </a:r>
            <a:r>
              <a:rPr lang="en-US" sz="2400" dirty="0">
                <a:latin typeface="Adobe Garamond Pro" panose="02020502060506020403" pitchFamily="18" charset="0"/>
              </a:rPr>
              <a:t>Answer negatively and tell me what you want to speak!</a:t>
            </a:r>
            <a:endParaRPr lang="en-US" sz="2400" i="1" dirty="0">
              <a:latin typeface="Adobe Garamond Pro" panose="02020502060506020403" pitchFamily="18" charset="0"/>
            </a:endParaRPr>
          </a:p>
          <a:p>
            <a:r>
              <a:rPr lang="en-US" sz="2400" dirty="0">
                <a:latin typeface="Adobe Garamond Pro" panose="02020502060506020403" pitchFamily="18" charset="0"/>
              </a:rPr>
              <a:t>Student:</a:t>
            </a:r>
            <a:r>
              <a:rPr lang="en-US" sz="2400" i="1" dirty="0">
                <a:latin typeface="Adobe Garamond Pro" panose="02020502060506020403" pitchFamily="18" charset="0"/>
              </a:rPr>
              <a:t> No, non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francisi</a:t>
            </a:r>
            <a:r>
              <a:rPr lang="en-US" sz="2400" i="1" dirty="0">
                <a:latin typeface="Adobe Garamond Pro" panose="02020502060506020403" pitchFamily="18" charset="0"/>
              </a:rPr>
              <a:t>.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Instructor: Ask me “What do you want to do?”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Student: </a:t>
            </a:r>
            <a:r>
              <a:rPr lang="en-US" sz="2400" i="1" dirty="0">
                <a:latin typeface="Adobe Garamond Pro" panose="02020502060506020403" pitchFamily="18" charset="0"/>
              </a:rPr>
              <a:t>Chi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fari</a:t>
            </a:r>
            <a:r>
              <a:rPr lang="en-US" sz="2400" i="1" dirty="0">
                <a:latin typeface="Adobe Garamond Pro" panose="02020502060506020403" pitchFamily="18" charset="0"/>
              </a:rPr>
              <a:t>?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Instructor: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scriviri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dirty="0">
                <a:latin typeface="Adobe Garamond Pro" panose="02020502060506020403" pitchFamily="18" charset="0"/>
              </a:rPr>
              <a:t>. I want to write in Sicilian. Repeat please.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Student: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scriviri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dirty="0">
                <a:latin typeface="Adobe Garamond Pro" panose="02020502060506020403" pitchFamily="18" charset="0"/>
              </a:rPr>
              <a:t>. 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Instructor: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scriviri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? </a:t>
            </a:r>
            <a:r>
              <a:rPr lang="en-US" sz="2400" dirty="0">
                <a:latin typeface="Adobe Garamond Pro" panose="02020502060506020403" pitchFamily="18" charset="0"/>
              </a:rPr>
              <a:t>Do you want to write in Sicilian?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Student: </a:t>
            </a:r>
            <a:r>
              <a:rPr lang="en-US" sz="2400" i="1" dirty="0">
                <a:latin typeface="Adobe Garamond Pro" panose="02020502060506020403" pitchFamily="18" charset="0"/>
              </a:rPr>
              <a:t>Si,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scriviri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E9A1ED0-0994-4B65-B594-6EF88924DE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0362" y="3225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32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5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C6FD8-D15C-4EF5-A2B2-1378CE7DE3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62038" y="946673"/>
            <a:ext cx="10520362" cy="5756275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Adobe Garamond Pro" panose="02020502060506020403" pitchFamily="18" charset="0"/>
              </a:rPr>
              <a:t>Instructor: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rispunniri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? (</a:t>
            </a:r>
            <a:r>
              <a:rPr lang="en-US" sz="2400" i="1" dirty="0" err="1">
                <a:latin typeface="Adobe Garamond Pro" panose="02020502060506020403" pitchFamily="18" charset="0"/>
              </a:rPr>
              <a:t>rispunniri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dirty="0">
                <a:latin typeface="Adobe Garamond Pro" panose="02020502060506020403" pitchFamily="18" charset="0"/>
              </a:rPr>
              <a:t>to answer</a:t>
            </a:r>
            <a:r>
              <a:rPr lang="en-US" sz="2400" i="1" dirty="0">
                <a:latin typeface="Adobe Garamond Pro" panose="02020502060506020403" pitchFamily="18" charset="0"/>
              </a:rPr>
              <a:t>)</a:t>
            </a:r>
            <a:endParaRPr lang="en-US" sz="2400" dirty="0">
              <a:latin typeface="Adobe Garamond Pro" panose="02020502060506020403" pitchFamily="18" charset="0"/>
            </a:endParaRPr>
          </a:p>
          <a:p>
            <a:r>
              <a:rPr lang="en-US" sz="2400" dirty="0">
                <a:latin typeface="Adobe Garamond Pro" panose="02020502060506020403" pitchFamily="18" charset="0"/>
              </a:rPr>
              <a:t>Student: </a:t>
            </a:r>
            <a:r>
              <a:rPr lang="en-US" sz="2400" i="1" dirty="0">
                <a:latin typeface="Adobe Garamond Pro" panose="02020502060506020403" pitchFamily="18" charset="0"/>
              </a:rPr>
              <a:t>Si,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rispunniri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dirty="0">
                <a:latin typeface="Adobe Garamond Pro" panose="02020502060506020403" pitchFamily="18" charset="0"/>
              </a:rPr>
              <a:t>. 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Instructor: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rispunniri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francisi</a:t>
            </a:r>
            <a:r>
              <a:rPr lang="en-US" sz="2400" i="1" dirty="0">
                <a:latin typeface="Adobe Garamond Pro" panose="02020502060506020403" pitchFamily="18" charset="0"/>
              </a:rPr>
              <a:t>? </a:t>
            </a:r>
            <a:r>
              <a:rPr lang="en-US" sz="2400" dirty="0">
                <a:latin typeface="Adobe Garamond Pro" panose="02020502060506020403" pitchFamily="18" charset="0"/>
              </a:rPr>
              <a:t>Answer no and tell me how you want to answer.</a:t>
            </a:r>
            <a:endParaRPr lang="en-US" sz="2400" i="1" dirty="0">
              <a:latin typeface="Adobe Garamond Pro" panose="02020502060506020403" pitchFamily="18" charset="0"/>
            </a:endParaRPr>
          </a:p>
          <a:p>
            <a:r>
              <a:rPr lang="en-US" sz="2400" dirty="0">
                <a:latin typeface="Adobe Garamond Pro" panose="02020502060506020403" pitchFamily="18" charset="0"/>
              </a:rPr>
              <a:t>Student:</a:t>
            </a:r>
            <a:r>
              <a:rPr lang="en-US" sz="2400" i="1" dirty="0">
                <a:latin typeface="Adobe Garamond Pro" panose="02020502060506020403" pitchFamily="18" charset="0"/>
              </a:rPr>
              <a:t> No, non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rispunniri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francisi</a:t>
            </a:r>
            <a:r>
              <a:rPr lang="en-US" sz="2400" i="1" dirty="0">
                <a:latin typeface="Adobe Garamond Pro" panose="02020502060506020403" pitchFamily="18" charset="0"/>
              </a:rPr>
              <a:t>.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rispunniri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Instructor: A more complex question: </a:t>
            </a:r>
            <a:r>
              <a:rPr lang="en-US" sz="2400" i="1" dirty="0" err="1">
                <a:latin typeface="Adobe Garamond Pro" panose="02020502060506020403" pitchFamily="18" charset="0"/>
              </a:rPr>
              <a:t>Pirchi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mparari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lu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? </a:t>
            </a:r>
            <a:r>
              <a:rPr lang="en-US" sz="2400" dirty="0">
                <a:latin typeface="Adobe Garamond Pro" panose="02020502060506020403" pitchFamily="18" charset="0"/>
              </a:rPr>
              <a:t>Why do you want to learn Sicilian? Repeat the question!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Student: </a:t>
            </a:r>
            <a:r>
              <a:rPr lang="en-US" sz="2400" i="1" dirty="0" err="1">
                <a:latin typeface="Adobe Garamond Pro" panose="02020502060506020403" pitchFamily="18" charset="0"/>
              </a:rPr>
              <a:t>Pirchi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mparari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lu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? 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Instructor: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mparari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lu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pirchi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cu me </a:t>
            </a:r>
            <a:r>
              <a:rPr lang="en-US" sz="2400" i="1" dirty="0" err="1">
                <a:latin typeface="Adobe Garamond Pro" panose="02020502060506020403" pitchFamily="18" charset="0"/>
              </a:rPr>
              <a:t>nannu</a:t>
            </a:r>
            <a:r>
              <a:rPr lang="en-US" sz="2400" i="1" dirty="0">
                <a:latin typeface="Adobe Garamond Pro" panose="02020502060506020403" pitchFamily="18" charset="0"/>
              </a:rPr>
              <a:t>. </a:t>
            </a:r>
            <a:r>
              <a:rPr lang="en-US" sz="2400" dirty="0">
                <a:latin typeface="Adobe Garamond Pro" panose="02020502060506020403" pitchFamily="18" charset="0"/>
              </a:rPr>
              <a:t>I want to learn Sicilian because I want to speak with my grandfather. Repeat please.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Student: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mparari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lu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pirchi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cu me </a:t>
            </a:r>
            <a:r>
              <a:rPr lang="en-US" sz="2400" i="1" dirty="0" err="1">
                <a:latin typeface="Adobe Garamond Pro" panose="02020502060506020403" pitchFamily="18" charset="0"/>
              </a:rPr>
              <a:t>nannu</a:t>
            </a:r>
            <a:r>
              <a:rPr lang="en-US" sz="2400" dirty="0">
                <a:latin typeface="Adobe Garamond Pro" panose="02020502060506020403" pitchFamily="18" charset="0"/>
              </a:rPr>
              <a:t>. 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Instructor: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mparari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lu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pirchi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voi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cu to </a:t>
            </a:r>
            <a:r>
              <a:rPr lang="en-US" sz="2400" i="1" dirty="0" err="1">
                <a:latin typeface="Adobe Garamond Pro" panose="02020502060506020403" pitchFamily="18" charset="0"/>
              </a:rPr>
              <a:t>nannu</a:t>
            </a:r>
            <a:r>
              <a:rPr lang="en-US" sz="2400" i="1" dirty="0">
                <a:latin typeface="Adobe Garamond Pro" panose="02020502060506020403" pitchFamily="18" charset="0"/>
              </a:rPr>
              <a:t>? </a:t>
            </a:r>
            <a:r>
              <a:rPr lang="en-US" sz="2400" dirty="0">
                <a:latin typeface="Adobe Garamond Pro" panose="02020502060506020403" pitchFamily="18" charset="0"/>
              </a:rPr>
              <a:t>Do you want to learn Sicilian because you want to talk with your grandfather?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Student: </a:t>
            </a:r>
            <a:r>
              <a:rPr lang="en-US" sz="2400" i="1" dirty="0">
                <a:latin typeface="Adobe Garamond Pro" panose="02020502060506020403" pitchFamily="18" charset="0"/>
              </a:rPr>
              <a:t>Si,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mparari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lu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pirchi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cu me </a:t>
            </a:r>
            <a:r>
              <a:rPr lang="en-US" sz="2400" i="1" dirty="0" err="1">
                <a:latin typeface="Adobe Garamond Pro" panose="02020502060506020403" pitchFamily="18" charset="0"/>
              </a:rPr>
              <a:t>nannu</a:t>
            </a:r>
            <a:r>
              <a:rPr lang="en-US" sz="2400" i="1" dirty="0">
                <a:latin typeface="Adobe Garamond Pro" panose="02020502060506020403" pitchFamily="18" charset="0"/>
              </a:rPr>
              <a:t>.</a:t>
            </a: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452E15A-0AE2-4226-8EB5-BE4C31F39E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520362" y="3370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67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C6FD8-D15C-4EF5-A2B2-1378CE7DE3C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012732" y="1101725"/>
            <a:ext cx="10520362" cy="575627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Adobe Garamond Pro" panose="02020502060506020403" pitchFamily="18" charset="0"/>
              </a:rPr>
              <a:t>Instructor: Here are a few questions you should be able to answer correctly: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1. Chi lingua </a:t>
            </a:r>
            <a:r>
              <a:rPr lang="en-US" sz="2400" dirty="0" err="1">
                <a:latin typeface="Adobe Garamond Pro" panose="02020502060506020403" pitchFamily="18" charset="0"/>
              </a:rPr>
              <a:t>voi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mparari</a:t>
            </a:r>
            <a:r>
              <a:rPr lang="en-US" sz="2400" dirty="0">
                <a:latin typeface="Adobe Garamond Pro" panose="02020502060506020403" pitchFamily="18" charset="0"/>
              </a:rPr>
              <a:t>? 	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mparari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lu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2. </a:t>
            </a:r>
            <a:r>
              <a:rPr lang="en-US" sz="2400" dirty="0" err="1">
                <a:latin typeface="Adobe Garamond Pro" panose="02020502060506020403" pitchFamily="18" charset="0"/>
              </a:rPr>
              <a:t>Voi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mparari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lu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francisi</a:t>
            </a:r>
            <a:r>
              <a:rPr lang="en-US" sz="2400" dirty="0">
                <a:latin typeface="Adobe Garamond Pro" panose="02020502060506020403" pitchFamily="18" charset="0"/>
              </a:rPr>
              <a:t>?	</a:t>
            </a:r>
            <a:r>
              <a:rPr lang="en-US" sz="2400" i="1" dirty="0">
                <a:latin typeface="Adobe Garamond Pro" panose="02020502060506020403" pitchFamily="18" charset="0"/>
              </a:rPr>
              <a:t>No, non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mparari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lu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francisi</a:t>
            </a:r>
            <a:r>
              <a:rPr lang="en-US" sz="2400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3. </a:t>
            </a:r>
            <a:r>
              <a:rPr lang="en-US" sz="2400" dirty="0" err="1">
                <a:latin typeface="Adobe Garamond Pro" panose="02020502060506020403" pitchFamily="18" charset="0"/>
              </a:rPr>
              <a:t>Voi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scriviri</a:t>
            </a:r>
            <a:r>
              <a:rPr lang="en-US" sz="2400" dirty="0">
                <a:latin typeface="Adobe Garamond Pro" panose="02020502060506020403" pitchFamily="18" charset="0"/>
              </a:rPr>
              <a:t> in </a:t>
            </a:r>
            <a:r>
              <a:rPr lang="en-US" sz="2400" dirty="0" err="1">
                <a:latin typeface="Adobe Garamond Pro" panose="02020502060506020403" pitchFamily="18" charset="0"/>
              </a:rPr>
              <a:t>giappunisi</a:t>
            </a:r>
            <a:r>
              <a:rPr lang="en-US" sz="2400" dirty="0">
                <a:latin typeface="Adobe Garamond Pro" panose="02020502060506020403" pitchFamily="18" charset="0"/>
              </a:rPr>
              <a:t>?	</a:t>
            </a:r>
            <a:r>
              <a:rPr lang="en-US" sz="2400" i="1" dirty="0">
                <a:latin typeface="Adobe Garamond Pro" panose="02020502060506020403" pitchFamily="18" charset="0"/>
              </a:rPr>
              <a:t>No, non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scriviri</a:t>
            </a:r>
            <a:r>
              <a:rPr lang="en-US" sz="2400" i="1" dirty="0">
                <a:latin typeface="Adobe Garamond Pro" panose="02020502060506020403" pitchFamily="18" charset="0"/>
              </a:rPr>
              <a:t> in </a:t>
            </a:r>
            <a:r>
              <a:rPr lang="en-US" sz="2400" i="1" dirty="0" err="1">
                <a:latin typeface="Adobe Garamond Pro" panose="02020502060506020403" pitchFamily="18" charset="0"/>
              </a:rPr>
              <a:t>giappunisi</a:t>
            </a:r>
            <a:r>
              <a:rPr lang="en-US" sz="2400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4. </a:t>
            </a:r>
            <a:r>
              <a:rPr lang="en-US" sz="2400" dirty="0" err="1">
                <a:latin typeface="Adobe Garamond Pro" panose="02020502060506020403" pitchFamily="18" charset="0"/>
              </a:rPr>
              <a:t>Pirchi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voi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mparari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lu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sicilianu</a:t>
            </a:r>
            <a:r>
              <a:rPr lang="en-US" sz="2400" dirty="0">
                <a:latin typeface="Adobe Garamond Pro" panose="02020502060506020403" pitchFamily="18" charset="0"/>
              </a:rPr>
              <a:t>?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mparari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lu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pirchi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cu me </a:t>
            </a:r>
            <a:r>
              <a:rPr lang="en-US" sz="2400" i="1" dirty="0" err="1">
                <a:latin typeface="Adobe Garamond Pro" panose="02020502060506020403" pitchFamily="18" charset="0"/>
              </a:rPr>
              <a:t>nannu</a:t>
            </a:r>
            <a:r>
              <a:rPr lang="en-US" sz="2400" i="1" dirty="0">
                <a:latin typeface="Adobe Garamond Pro" panose="02020502060506020403" pitchFamily="18" charset="0"/>
              </a:rPr>
              <a:t>.</a:t>
            </a:r>
          </a:p>
          <a:p>
            <a:r>
              <a:rPr lang="en-US" sz="2400" dirty="0">
                <a:latin typeface="Adobe Garamond Pro" panose="02020502060506020403" pitchFamily="18" charset="0"/>
              </a:rPr>
              <a:t>5. </a:t>
            </a:r>
            <a:r>
              <a:rPr lang="en-US" sz="2400" dirty="0" err="1">
                <a:latin typeface="Adobe Garamond Pro" panose="02020502060506020403" pitchFamily="18" charset="0"/>
              </a:rPr>
              <a:t>Voi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parrari</a:t>
            </a:r>
            <a:r>
              <a:rPr lang="en-US" sz="2400" dirty="0">
                <a:latin typeface="Adobe Garamond Pro" panose="02020502060506020403" pitchFamily="18" charset="0"/>
              </a:rPr>
              <a:t> </a:t>
            </a:r>
            <a:r>
              <a:rPr lang="en-US" sz="2400" dirty="0" err="1">
                <a:latin typeface="Adobe Garamond Pro" panose="02020502060506020403" pitchFamily="18" charset="0"/>
              </a:rPr>
              <a:t>sicilianu</a:t>
            </a:r>
            <a:r>
              <a:rPr lang="en-US" sz="2400" dirty="0">
                <a:latin typeface="Adobe Garamond Pro" panose="02020502060506020403" pitchFamily="18" charset="0"/>
              </a:rPr>
              <a:t> cu to </a:t>
            </a:r>
            <a:r>
              <a:rPr lang="en-US" sz="2400" dirty="0" err="1">
                <a:latin typeface="Adobe Garamond Pro" panose="02020502060506020403" pitchFamily="18" charset="0"/>
              </a:rPr>
              <a:t>nannu</a:t>
            </a:r>
            <a:r>
              <a:rPr lang="en-US" sz="2400" dirty="0">
                <a:latin typeface="Adobe Garamond Pro" panose="02020502060506020403" pitchFamily="18" charset="0"/>
              </a:rPr>
              <a:t>? </a:t>
            </a:r>
            <a:r>
              <a:rPr lang="en-US" sz="2400" i="1" dirty="0">
                <a:latin typeface="Adobe Garamond Pro" panose="02020502060506020403" pitchFamily="18" charset="0"/>
              </a:rPr>
              <a:t>Si, </a:t>
            </a:r>
            <a:r>
              <a:rPr lang="en-US" sz="2400" i="1" dirty="0" err="1">
                <a:latin typeface="Adobe Garamond Pro" panose="02020502060506020403" pitchFamily="18" charset="0"/>
              </a:rPr>
              <a:t>vogghiu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parrari</a:t>
            </a:r>
            <a:r>
              <a:rPr lang="en-US" sz="2400" i="1" dirty="0">
                <a:latin typeface="Adobe Garamond Pro" panose="02020502060506020403" pitchFamily="18" charset="0"/>
              </a:rPr>
              <a:t> </a:t>
            </a:r>
            <a:r>
              <a:rPr lang="en-US" sz="2400" i="1" dirty="0" err="1">
                <a:latin typeface="Adobe Garamond Pro" panose="02020502060506020403" pitchFamily="18" charset="0"/>
              </a:rPr>
              <a:t>sicilianu</a:t>
            </a:r>
            <a:r>
              <a:rPr lang="en-US" sz="2400" i="1" dirty="0">
                <a:latin typeface="Adobe Garamond Pro" panose="02020502060506020403" pitchFamily="18" charset="0"/>
              </a:rPr>
              <a:t> cu me </a:t>
            </a:r>
            <a:r>
              <a:rPr lang="en-US" sz="2400" i="1" dirty="0" err="1">
                <a:latin typeface="Adobe Garamond Pro" panose="02020502060506020403" pitchFamily="18" charset="0"/>
              </a:rPr>
              <a:t>nannu</a:t>
            </a:r>
            <a:r>
              <a:rPr lang="en-US" sz="2400" dirty="0">
                <a:latin typeface="Adobe Garamond Pro" panose="02020502060506020403" pitchFamily="18" charset="0"/>
              </a:rPr>
              <a:t>.</a:t>
            </a:r>
          </a:p>
          <a:p>
            <a:endParaRPr lang="en-US" sz="2400" dirty="0">
              <a:latin typeface="Adobe Garamond Pro" panose="02020502060506020403" pitchFamily="18" charset="0"/>
            </a:endParaRPr>
          </a:p>
          <a:p>
            <a:endParaRPr lang="en-US" sz="2400" i="1" dirty="0">
              <a:latin typeface="Adobe Garamond Pro" panose="020205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449828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297</TotalTime>
  <Words>955</Words>
  <Application>Microsoft Office PowerPoint</Application>
  <PresentationFormat>Widescreen</PresentationFormat>
  <Paragraphs>55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Adobe Garamond Pro</vt:lpstr>
      <vt:lpstr>Arial</vt:lpstr>
      <vt:lpstr>Century Gothic</vt:lpstr>
      <vt:lpstr>Wingdings 3</vt:lpstr>
      <vt:lpstr>Ion</vt:lpstr>
      <vt:lpstr>Learn Sicilian/Mparamu lu sicilianu</vt:lpstr>
      <vt:lpstr>Lesson I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 Sicilian/Mparamu lu sicilianu</dc:title>
  <dc:creator>Gaetano Cipolla</dc:creator>
  <cp:lastModifiedBy>Gaetano Cipolla</cp:lastModifiedBy>
  <cp:revision>11</cp:revision>
  <dcterms:created xsi:type="dcterms:W3CDTF">2021-12-29T03:12:48Z</dcterms:created>
  <dcterms:modified xsi:type="dcterms:W3CDTF">2022-01-12T19:59:56Z</dcterms:modified>
</cp:coreProperties>
</file>